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  <p:sldMasterId id="2147483675" r:id="rId2"/>
    <p:sldMasterId id="2147483679" r:id="rId3"/>
    <p:sldMasterId id="2147483683" r:id="rId4"/>
  </p:sldMasterIdLst>
  <p:notesMasterIdLst>
    <p:notesMasterId r:id="rId81"/>
  </p:notesMasterIdLst>
  <p:handoutMasterIdLst>
    <p:handoutMasterId r:id="rId82"/>
  </p:handoutMasterIdLst>
  <p:sldIdLst>
    <p:sldId id="281" r:id="rId5"/>
    <p:sldId id="317" r:id="rId6"/>
    <p:sldId id="360" r:id="rId7"/>
    <p:sldId id="388" r:id="rId8"/>
    <p:sldId id="296" r:id="rId9"/>
    <p:sldId id="323" r:id="rId10"/>
    <p:sldId id="320" r:id="rId11"/>
    <p:sldId id="332" r:id="rId12"/>
    <p:sldId id="328" r:id="rId13"/>
    <p:sldId id="326" r:id="rId14"/>
    <p:sldId id="327" r:id="rId15"/>
    <p:sldId id="329" r:id="rId16"/>
    <p:sldId id="333" r:id="rId17"/>
    <p:sldId id="319" r:id="rId18"/>
    <p:sldId id="334" r:id="rId19"/>
    <p:sldId id="330" r:id="rId20"/>
    <p:sldId id="361" r:id="rId21"/>
    <p:sldId id="290" r:id="rId22"/>
    <p:sldId id="325" r:id="rId23"/>
    <p:sldId id="299" r:id="rId24"/>
    <p:sldId id="301" r:id="rId25"/>
    <p:sldId id="286" r:id="rId26"/>
    <p:sldId id="289" r:id="rId27"/>
    <p:sldId id="291" r:id="rId28"/>
    <p:sldId id="292" r:id="rId29"/>
    <p:sldId id="293" r:id="rId30"/>
    <p:sldId id="294" r:id="rId31"/>
    <p:sldId id="295" r:id="rId32"/>
    <p:sldId id="313" r:id="rId33"/>
    <p:sldId id="287" r:id="rId34"/>
    <p:sldId id="362" r:id="rId35"/>
    <p:sldId id="367" r:id="rId36"/>
    <p:sldId id="307" r:id="rId37"/>
    <p:sldId id="339" r:id="rId38"/>
    <p:sldId id="340" r:id="rId39"/>
    <p:sldId id="373" r:id="rId40"/>
    <p:sldId id="303" r:id="rId41"/>
    <p:sldId id="304" r:id="rId42"/>
    <p:sldId id="378" r:id="rId43"/>
    <p:sldId id="342" r:id="rId44"/>
    <p:sldId id="343" r:id="rId45"/>
    <p:sldId id="308" r:id="rId46"/>
    <p:sldId id="344" r:id="rId47"/>
    <p:sldId id="383" r:id="rId48"/>
    <p:sldId id="384" r:id="rId49"/>
    <p:sldId id="377" r:id="rId50"/>
    <p:sldId id="345" r:id="rId51"/>
    <p:sldId id="363" r:id="rId52"/>
    <p:sldId id="305" r:id="rId53"/>
    <p:sldId id="350" r:id="rId54"/>
    <p:sldId id="374" r:id="rId55"/>
    <p:sldId id="309" r:id="rId56"/>
    <p:sldId id="352" r:id="rId57"/>
    <p:sldId id="364" r:id="rId58"/>
    <p:sldId id="368" r:id="rId59"/>
    <p:sldId id="306" r:id="rId60"/>
    <p:sldId id="346" r:id="rId61"/>
    <p:sldId id="348" r:id="rId62"/>
    <p:sldId id="349" r:id="rId63"/>
    <p:sldId id="370" r:id="rId64"/>
    <p:sldId id="315" r:id="rId65"/>
    <p:sldId id="355" r:id="rId66"/>
    <p:sldId id="372" r:id="rId67"/>
    <p:sldId id="375" r:id="rId68"/>
    <p:sldId id="376" r:id="rId69"/>
    <p:sldId id="310" r:id="rId70"/>
    <p:sldId id="356" r:id="rId71"/>
    <p:sldId id="312" r:id="rId72"/>
    <p:sldId id="385" r:id="rId73"/>
    <p:sldId id="386" r:id="rId74"/>
    <p:sldId id="369" r:id="rId75"/>
    <p:sldId id="358" r:id="rId76"/>
    <p:sldId id="379" r:id="rId77"/>
    <p:sldId id="381" r:id="rId78"/>
    <p:sldId id="382" r:id="rId79"/>
    <p:sldId id="283" r:id="rId80"/>
  </p:sldIdLst>
  <p:sldSz cx="9144000" cy="6858000" type="screen4x3"/>
  <p:notesSz cx="7099300" cy="10234613"/>
  <p:defaultTextStyle>
    <a:defPPr>
      <a:defRPr lang="nl-B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0B8C"/>
    <a:srgbClr val="DDDE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Stijl, licht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35" autoAdjust="0"/>
    <p:restoredTop sz="94706" autoAdjust="0"/>
  </p:normalViewPr>
  <p:slideViewPr>
    <p:cSldViewPr snapToGrid="0">
      <p:cViewPr varScale="1">
        <p:scale>
          <a:sx n="111" d="100"/>
          <a:sy n="111" d="100"/>
        </p:scale>
        <p:origin x="1278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439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handoutMaster" Target="handoutMasters/handoutMaster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CF9597F2-AE86-C94E-B835-D902EDBBAFC2}" type="datetimeFigureOut">
              <a:rPr lang="nl-NL" smtClean="0"/>
              <a:pPr/>
              <a:t>6-2-2014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5D91C308-0DDB-C043-B4E5-C6ED9E465785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70099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5BA45582-FFB2-324C-A953-7BF126724896}" type="datetime1">
              <a:rPr lang="nl-BE"/>
              <a:pPr>
                <a:defRPr/>
              </a:pPr>
              <a:t>6/02/2014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9048" tIns="49524" rIns="99048" bIns="49524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 smtClean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nl-NL" noProof="0" smtClean="0"/>
              <a:t>Klik om de modelstijlen te bewerken</a:t>
            </a:r>
          </a:p>
          <a:p>
            <a:pPr lvl="1"/>
            <a:r>
              <a:rPr lang="nl-NL" noProof="0" smtClean="0"/>
              <a:t>Tweede niveau</a:t>
            </a:r>
          </a:p>
          <a:p>
            <a:pPr lvl="2"/>
            <a:r>
              <a:rPr lang="nl-NL" noProof="0" smtClean="0"/>
              <a:t>Derde niveau</a:t>
            </a:r>
          </a:p>
          <a:p>
            <a:pPr lvl="3"/>
            <a:r>
              <a:rPr lang="nl-NL" noProof="0" smtClean="0"/>
              <a:t>Vierde niveau</a:t>
            </a:r>
          </a:p>
          <a:p>
            <a:pPr lvl="4"/>
            <a:r>
              <a:rPr lang="nl-NL" noProof="0" smtClean="0"/>
              <a:t>Vijfde niveau</a:t>
            </a:r>
            <a:endParaRPr lang="nl-BE" noProof="0" smtClean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4C21E3E3-BC15-B447-98CC-2B4BF0A5E8F2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4215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A low level system-C</a:t>
            </a:r>
            <a:r>
              <a:rPr lang="en-US" baseline="0" smtClean="0"/>
              <a:t> implementation with two block doing a simple communication with signals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21E3E3-BC15-B447-98CC-2B4BF0A5E8F2}" type="slidenum">
              <a:rPr lang="nl-BE" smtClean="0"/>
              <a:pPr>
                <a:defRPr/>
              </a:pPr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082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Interfaces are normative, coding styles not, sockets</a:t>
            </a:r>
            <a:r>
              <a:rPr lang="en-US" baseline="0" smtClean="0"/>
              <a:t> are bound to interface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21E3E3-BC15-B447-98CC-2B4BF0A5E8F2}" type="slidenum">
              <a:rPr lang="nl-BE" smtClean="0"/>
              <a:pPr>
                <a:defRPr/>
              </a:pPr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08511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Reusing</a:t>
            </a:r>
            <a:r>
              <a:rPr lang="en-US" baseline="0" dirty="0" smtClean="0"/>
              <a:t> the example to clarify </a:t>
            </a:r>
            <a:r>
              <a:rPr lang="en-US" baseline="0" dirty="0" err="1" smtClean="0"/>
              <a:t>systemC</a:t>
            </a:r>
            <a:r>
              <a:rPr lang="en-US" baseline="0" dirty="0" smtClean="0"/>
              <a:t> terminology: modules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21E3E3-BC15-B447-98CC-2B4BF0A5E8F2}" type="slidenum">
              <a:rPr lang="nl-BE" smtClean="0"/>
              <a:pPr>
                <a:defRPr/>
              </a:pPr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2305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Reusing</a:t>
            </a:r>
            <a:r>
              <a:rPr lang="en-US" baseline="0" dirty="0" smtClean="0"/>
              <a:t> the example to clarify </a:t>
            </a:r>
            <a:r>
              <a:rPr lang="en-US" baseline="0" dirty="0" err="1" smtClean="0"/>
              <a:t>systemC</a:t>
            </a:r>
            <a:r>
              <a:rPr lang="en-US" baseline="0" dirty="0" smtClean="0"/>
              <a:t> terminology: ports, interfaces, exports, signals.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21E3E3-BC15-B447-98CC-2B4BF0A5E8F2}" type="slidenum">
              <a:rPr lang="nl-BE" smtClean="0"/>
              <a:pPr>
                <a:defRPr/>
              </a:pPr>
              <a:t>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777264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Combine port and exports, targe</a:t>
            </a:r>
            <a:r>
              <a:rPr lang="en-US" baseline="0" smtClean="0"/>
              <a:t>t socket, initiator socket, convenience socket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21E3E3-BC15-B447-98CC-2B4BF0A5E8F2}" type="slidenum">
              <a:rPr lang="nl-BE" smtClean="0"/>
              <a:pPr>
                <a:defRPr/>
              </a:pPr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45730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Plain</a:t>
            </a:r>
            <a:r>
              <a:rPr lang="en-GB" baseline="0" dirty="0" smtClean="0"/>
              <a:t> socket: every </a:t>
            </a:r>
            <a:r>
              <a:rPr lang="en-GB" baseline="0" dirty="0" err="1" smtClean="0"/>
              <a:t>callback</a:t>
            </a:r>
            <a:r>
              <a:rPr lang="en-GB" baseline="0" dirty="0" smtClean="0"/>
              <a:t> has to be implemented, convenience socket convert blocking&lt;-&gt;non-blocking if only one is provided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21E3E3-BC15-B447-98CC-2B4BF0A5E8F2}" type="slidenum">
              <a:rPr lang="nl-BE" smtClean="0"/>
              <a:pPr>
                <a:defRPr/>
              </a:pPr>
              <a:t>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80377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With</a:t>
            </a:r>
            <a:r>
              <a:rPr lang="en-GB" baseline="0" dirty="0" smtClean="0"/>
              <a:t> convenience sockets, only the </a:t>
            </a:r>
            <a:r>
              <a:rPr lang="en-GB" baseline="0" dirty="0" err="1" smtClean="0"/>
              <a:t>callbacks</a:t>
            </a:r>
            <a:r>
              <a:rPr lang="en-GB" baseline="0" dirty="0" smtClean="0"/>
              <a:t> that will occur are needed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21E3E3-BC15-B447-98CC-2B4BF0A5E8F2}" type="slidenum">
              <a:rPr lang="nl-BE" smtClean="0"/>
              <a:pPr>
                <a:defRPr/>
              </a:pPr>
              <a:t>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08327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Took</a:t>
            </a:r>
            <a:r>
              <a:rPr lang="en-US" baseline="0" dirty="0" smtClean="0"/>
              <a:t> me 40’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21E3E3-BC15-B447-98CC-2B4BF0A5E8F2}" type="slidenum">
              <a:rPr lang="nl-BE" smtClean="0"/>
              <a:pPr>
                <a:defRPr/>
              </a:pPr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289489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21E3E3-BC15-B447-98CC-2B4BF0A5E8F2}" type="slidenum">
              <a:rPr lang="nl-BE" smtClean="0"/>
              <a:pPr>
                <a:defRPr/>
              </a:pPr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166932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Same system</a:t>
            </a:r>
            <a:r>
              <a:rPr lang="en-GB" baseline="0" dirty="0" smtClean="0"/>
              <a:t> as the original system, but in AT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21E3E3-BC15-B447-98CC-2B4BF0A5E8F2}" type="slidenum">
              <a:rPr lang="nl-BE" smtClean="0"/>
              <a:pPr>
                <a:defRPr/>
              </a:pPr>
              <a:t>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090589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Write</a:t>
            </a:r>
            <a:r>
              <a:rPr lang="en-GB" baseline="0" dirty="0" smtClean="0"/>
              <a:t> the slave registers in a pipelined fashion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21E3E3-BC15-B447-98CC-2B4BF0A5E8F2}" type="slidenum">
              <a:rPr lang="nl-BE" smtClean="0"/>
              <a:pPr>
                <a:defRPr/>
              </a:pPr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04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A low level system-C</a:t>
            </a:r>
            <a:r>
              <a:rPr lang="en-US" baseline="0" smtClean="0"/>
              <a:t> implementation with two block doing a simple communication with signals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21E3E3-BC15-B447-98CC-2B4BF0A5E8F2}" type="slidenum">
              <a:rPr lang="nl-BE" smtClean="0"/>
              <a:pPr>
                <a:defRPr/>
              </a:pPr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52759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21E3E3-BC15-B447-98CC-2B4BF0A5E8F2}" type="slidenum">
              <a:rPr lang="nl-BE" smtClean="0"/>
              <a:pPr>
                <a:defRPr/>
              </a:pPr>
              <a:t>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679833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Modelling</a:t>
            </a:r>
            <a:r>
              <a:rPr lang="en-US" baseline="0" dirty="0" smtClean="0"/>
              <a:t> a bus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21E3E3-BC15-B447-98CC-2B4BF0A5E8F2}" type="slidenum">
              <a:rPr lang="nl-BE" smtClean="0"/>
              <a:pPr>
                <a:defRPr/>
              </a:pPr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07857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</a:t>
            </a:r>
            <a:r>
              <a:rPr lang="en-US" baseline="0" dirty="0" smtClean="0"/>
              <a:t> is the impact of maximum burst length, </a:t>
            </a:r>
            <a:r>
              <a:rPr lang="en-US" baseline="0" dirty="0" err="1" smtClean="0"/>
              <a:t>buswidth</a:t>
            </a:r>
            <a:r>
              <a:rPr lang="en-US" baseline="0" dirty="0" smtClean="0"/>
              <a:t>, on the </a:t>
            </a:r>
            <a:r>
              <a:rPr lang="en-US" baseline="0" dirty="0" err="1" smtClean="0"/>
              <a:t>overal</a:t>
            </a:r>
            <a:r>
              <a:rPr lang="en-US" baseline="0" dirty="0" smtClean="0"/>
              <a:t> system performance 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21E3E3-BC15-B447-98CC-2B4BF0A5E8F2}" type="slidenum">
              <a:rPr lang="nl-BE" smtClean="0"/>
              <a:pPr>
                <a:defRPr/>
              </a:pPr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21586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</a:t>
            </a:r>
            <a:r>
              <a:rPr lang="en-US" baseline="0" dirty="0" smtClean="0"/>
              <a:t> is the impact of maximum burst length, </a:t>
            </a:r>
            <a:r>
              <a:rPr lang="en-US" baseline="0" dirty="0" err="1" smtClean="0"/>
              <a:t>buswidth</a:t>
            </a:r>
            <a:r>
              <a:rPr lang="en-US" baseline="0" dirty="0" smtClean="0"/>
              <a:t>, on the </a:t>
            </a:r>
            <a:r>
              <a:rPr lang="en-US" baseline="0" dirty="0" err="1" smtClean="0"/>
              <a:t>overal</a:t>
            </a:r>
            <a:r>
              <a:rPr lang="en-US" baseline="0" dirty="0" smtClean="0"/>
              <a:t> system performance 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21E3E3-BC15-B447-98CC-2B4BF0A5E8F2}" type="slidenum">
              <a:rPr lang="nl-BE" smtClean="0"/>
              <a:pPr>
                <a:defRPr/>
              </a:pPr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02081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Took me about 20’ (+</a:t>
            </a:r>
            <a:r>
              <a:rPr lang="en-GB" baseline="0" dirty="0" smtClean="0"/>
              <a:t> 5’ </a:t>
            </a:r>
            <a:r>
              <a:rPr lang="en-GB" baseline="0" dirty="0" err="1" smtClean="0"/>
              <a:t>Makefile</a:t>
            </a:r>
            <a:r>
              <a:rPr lang="en-GB" baseline="0" dirty="0" smtClean="0"/>
              <a:t> adjustment, nicely printing results)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21E3E3-BC15-B447-98CC-2B4BF0A5E8F2}" type="slidenum">
              <a:rPr lang="nl-BE" smtClean="0"/>
              <a:pPr>
                <a:defRPr/>
              </a:pPr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5068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Solution in exercise1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21E3E3-BC15-B447-98CC-2B4BF0A5E8F2}" type="slidenum">
              <a:rPr lang="nl-BE" smtClean="0"/>
              <a:pPr>
                <a:defRPr/>
              </a:pPr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00638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Deel</a:t>
            </a:r>
            <a:r>
              <a:rPr lang="en-GB" baseline="0" dirty="0" smtClean="0"/>
              <a:t> 1 : 15’ example 1, 30’ hands-on </a:t>
            </a:r>
            <a:r>
              <a:rPr lang="en-GB" baseline="0" dirty="0" err="1" smtClean="0"/>
              <a:t>werk</a:t>
            </a:r>
            <a:r>
              <a:rPr lang="en-GB" baseline="0" dirty="0" smtClean="0"/>
              <a:t>, 15’ </a:t>
            </a:r>
            <a:r>
              <a:rPr lang="en-GB" baseline="0" dirty="0" err="1" smtClean="0"/>
              <a:t>bespreking</a:t>
            </a:r>
            <a:r>
              <a:rPr lang="en-GB" baseline="0" dirty="0" smtClean="0"/>
              <a:t> </a:t>
            </a:r>
            <a:r>
              <a:rPr lang="en-GB" baseline="0" dirty="0" err="1" smtClean="0"/>
              <a:t>resultaten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21E3E3-BC15-B447-98CC-2B4BF0A5E8F2}" type="slidenum">
              <a:rPr lang="nl-BE" smtClean="0"/>
              <a:pPr>
                <a:defRPr/>
              </a:pPr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5062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Adding a memory mapped interface,</a:t>
            </a:r>
            <a:r>
              <a:rPr lang="en-GB" baseline="0" dirty="0" smtClean="0"/>
              <a:t> low level,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21E3E3-BC15-B447-98CC-2B4BF0A5E8F2}" type="slidenum">
              <a:rPr lang="nl-BE" smtClean="0"/>
              <a:pPr>
                <a:defRPr/>
              </a:pPr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2257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A tlm2 block with a</a:t>
            </a:r>
            <a:r>
              <a:rPr lang="en-US" baseline="0" smtClean="0"/>
              <a:t> couple of registers.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21E3E3-BC15-B447-98CC-2B4BF0A5E8F2}" type="slidenum">
              <a:rPr lang="nl-BE" smtClean="0"/>
              <a:pPr>
                <a:defRPr/>
              </a:pPr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2902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mtClean="0"/>
              <a:t>Basic</a:t>
            </a:r>
            <a:r>
              <a:rPr lang="en-GB" baseline="0" smtClean="0"/>
              <a:t> statement: Software dev can start much earlier and can go smoother because of faster simulations</a:t>
            </a:r>
          </a:p>
          <a:p>
            <a:r>
              <a:rPr lang="en-GB" baseline="0" smtClean="0"/>
              <a:t>Only works if TLM is indeed available much faster, and if the integration effort does not become bigger because of TLM/hardware inconsistencies</a:t>
            </a:r>
          </a:p>
          <a:p>
            <a:r>
              <a:rPr lang="en-GB" baseline="0" smtClean="0"/>
              <a:t>It should also allow more extensive testing of the design before sign-off</a:t>
            </a:r>
          </a:p>
          <a:p>
            <a:r>
              <a:rPr lang="en-GB" baseline="0" smtClean="0"/>
              <a:t>The additional advantage is that the TLM can serve as a reference/spec for the HDL, which is much more formal</a:t>
            </a:r>
          </a:p>
          <a:p>
            <a:r>
              <a:rPr lang="en-GB" baseline="0" smtClean="0"/>
              <a:t>A verification method around it supporting both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21E3E3-BC15-B447-98CC-2B4BF0A5E8F2}" type="slidenum">
              <a:rPr lang="nl-BE" smtClean="0"/>
              <a:pPr>
                <a:defRPr/>
              </a:pPr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4603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Interfaces are normative, coding styles not, sockets</a:t>
            </a:r>
            <a:r>
              <a:rPr lang="en-US" baseline="0" dirty="0" smtClean="0"/>
              <a:t> are bound to interface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21E3E3-BC15-B447-98CC-2B4BF0A5E8F2}" type="slidenum">
              <a:rPr lang="nl-BE" smtClean="0"/>
              <a:pPr>
                <a:defRPr/>
              </a:pPr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2931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>
            <a:grpSpLocks/>
          </p:cNvGrpSpPr>
          <p:nvPr userDrawn="1"/>
        </p:nvGrpSpPr>
        <p:grpSpPr bwMode="auto"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Afbeelding 11" descr="liquid-1.png"/>
            <p:cNvPicPr>
              <a:picLocks noChangeAspect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" name="Rectangle 3"/>
            <p:cNvSpPr/>
            <p:nvPr userDrawn="1"/>
          </p:nvSpPr>
          <p:spPr>
            <a:xfrm>
              <a:off x="7454900" y="5456238"/>
              <a:ext cx="1187450" cy="939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srgbClr val="FFFFFF"/>
                </a:solidFill>
                <a:ea typeface="ＭＳ Ｐゴシック" charset="-128"/>
              </a:endParaRPr>
            </a:p>
          </p:txBody>
        </p:sp>
      </p:grpSp>
      <p:pic>
        <p:nvPicPr>
          <p:cNvPr id="5" name="Picture 13" descr="Aspire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67100" y="3587750"/>
            <a:ext cx="1728788" cy="123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4" descr="logo.png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35850" y="5486400"/>
            <a:ext cx="114935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imec-energy-2.png"/>
          <p:cNvPicPr>
            <a:picLocks noChangeAspect="1"/>
          </p:cNvPicPr>
          <p:nvPr userDrawn="1"/>
        </p:nvPicPr>
        <p:blipFill rotWithShape="1">
          <a:blip r:embed="rId2" cstate="print"/>
          <a:srcRect b="6666"/>
          <a:stretch/>
        </p:blipFill>
        <p:spPr bwMode="auto">
          <a:xfrm>
            <a:off x="0" y="0"/>
            <a:ext cx="91440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 userDrawn="1"/>
        </p:nvSpPr>
        <p:spPr>
          <a:xfrm>
            <a:off x="1485900" y="3692525"/>
            <a:ext cx="1941513" cy="3841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900" b="1">
                <a:solidFill>
                  <a:srgbClr val="F06423"/>
                </a:solidFill>
                <a:latin typeface="Gill Sans MT" charset="0"/>
                <a:cs typeface="+mn-cs"/>
              </a:rPr>
              <a:t>IMEC ENERGY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74501" y="2557673"/>
            <a:ext cx="6797962" cy="1075313"/>
          </a:xfrm>
        </p:spPr>
        <p:txBody>
          <a:bodyPr lIns="0"/>
          <a:lstStyle>
            <a:lvl1pPr algn="l">
              <a:lnSpc>
                <a:spcPct val="100000"/>
              </a:lnSpc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404659" y="5551352"/>
            <a:ext cx="4597909" cy="528686"/>
          </a:xfrm>
        </p:spPr>
        <p:txBody>
          <a:bodyPr/>
          <a:lstStyle>
            <a:lvl1pPr marL="93663" indent="-93663">
              <a:spcAft>
                <a:spcPts val="600"/>
              </a:spcAft>
              <a:tabLst>
                <a:tab pos="93663" algn="l"/>
              </a:tabLst>
              <a:defRPr sz="1600" b="1" cap="all"/>
            </a:lvl1pPr>
            <a:lvl2pPr marL="82550" indent="-82550">
              <a:spcBef>
                <a:spcPts val="0"/>
              </a:spcBef>
              <a:buFont typeface="Lucida Grande"/>
              <a:buChar char=" "/>
              <a:defRPr sz="1200" cap="all">
                <a:solidFill>
                  <a:schemeClr val="tx2"/>
                </a:solidFill>
              </a:defRPr>
            </a:lvl2pPr>
            <a:lvl3pPr>
              <a:buFont typeface="Lucida Grande"/>
              <a:buChar char=" "/>
              <a:defRPr sz="800">
                <a:solidFill>
                  <a:srgbClr val="58595B"/>
                </a:solidFill>
              </a:defRPr>
            </a:lvl3pPr>
            <a:lvl4pPr>
              <a:buFont typeface="Lucida Grande"/>
              <a:buChar char=" "/>
              <a:defRPr lang="nl-BE" sz="800" kern="120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4pPr>
            <a:lvl5pPr>
              <a:buFont typeface="Lucida Grande"/>
              <a:buChar char=" "/>
              <a:defRPr lang="nl-BE" sz="800" kern="120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human++_peh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30643" y="3758224"/>
            <a:ext cx="4666687" cy="827489"/>
          </a:xfrm>
        </p:spPr>
        <p:txBody>
          <a:bodyPr/>
          <a:lstStyle>
            <a:lvl1pPr marL="0" indent="0" algn="l">
              <a:lnSpc>
                <a:spcPct val="80000"/>
              </a:lnSpc>
              <a:defRPr b="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28836" y="4634771"/>
            <a:ext cx="4668868" cy="528686"/>
          </a:xfrm>
        </p:spPr>
        <p:txBody>
          <a:bodyPr/>
          <a:lstStyle>
            <a:lvl1pPr marL="93663" indent="-93663">
              <a:spcAft>
                <a:spcPts val="600"/>
              </a:spcAft>
              <a:tabLst>
                <a:tab pos="93663" algn="l"/>
              </a:tabLst>
              <a:defRPr sz="1600" b="1" cap="all"/>
            </a:lvl1pPr>
            <a:lvl2pPr marL="82550" indent="-82550">
              <a:spcBef>
                <a:spcPts val="0"/>
              </a:spcBef>
              <a:buFont typeface="Lucida Grande"/>
              <a:buChar char=" "/>
              <a:defRPr sz="1200" cap="all">
                <a:solidFill>
                  <a:schemeClr val="tx2"/>
                </a:solidFill>
              </a:defRPr>
            </a:lvl2pPr>
            <a:lvl3pPr>
              <a:buFont typeface="Lucida Grande"/>
              <a:buChar char=" "/>
              <a:defRPr sz="800">
                <a:solidFill>
                  <a:srgbClr val="58595B"/>
                </a:solidFill>
              </a:defRPr>
            </a:lvl3pPr>
            <a:lvl4pPr>
              <a:buFont typeface="Lucida Grande"/>
              <a:buChar char=" "/>
              <a:defRPr lang="nl-BE" sz="800" kern="120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4pPr>
            <a:lvl5pPr>
              <a:buFont typeface="Lucida Grande"/>
              <a:buChar char=" "/>
              <a:defRPr lang="nl-BE" sz="800" kern="120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human++-2.png"/>
          <p:cNvPicPr>
            <a:picLocks noChangeAspect="1"/>
          </p:cNvPicPr>
          <p:nvPr userDrawn="1"/>
        </p:nvPicPr>
        <p:blipFill rotWithShape="1">
          <a:blip r:embed="rId2" cstate="print"/>
          <a:srcRect b="5282"/>
          <a:stretch/>
        </p:blipFill>
        <p:spPr bwMode="auto">
          <a:xfrm>
            <a:off x="0" y="0"/>
            <a:ext cx="9144000" cy="6495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 userDrawn="1"/>
        </p:nvSpPr>
        <p:spPr>
          <a:xfrm>
            <a:off x="1485900" y="3692525"/>
            <a:ext cx="1557338" cy="3841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900" b="1">
                <a:solidFill>
                  <a:srgbClr val="0089CE"/>
                </a:solidFill>
                <a:latin typeface="Gill Sans MT" charset="0"/>
                <a:cs typeface="+mn-cs"/>
              </a:rPr>
              <a:t>HUMAN ++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74501" y="2557673"/>
            <a:ext cx="6797962" cy="1075313"/>
          </a:xfrm>
        </p:spPr>
        <p:txBody>
          <a:bodyPr lIns="0"/>
          <a:lstStyle>
            <a:lvl1pPr algn="l">
              <a:lnSpc>
                <a:spcPct val="100000"/>
              </a:lnSpc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404659" y="5551352"/>
            <a:ext cx="4597909" cy="528686"/>
          </a:xfrm>
        </p:spPr>
        <p:txBody>
          <a:bodyPr/>
          <a:lstStyle>
            <a:lvl1pPr marL="93663" indent="-93663">
              <a:spcAft>
                <a:spcPts val="600"/>
              </a:spcAft>
              <a:tabLst>
                <a:tab pos="93663" algn="l"/>
              </a:tabLst>
              <a:defRPr sz="1600" b="1" cap="all"/>
            </a:lvl1pPr>
            <a:lvl2pPr marL="82550" indent="-82550">
              <a:spcBef>
                <a:spcPts val="0"/>
              </a:spcBef>
              <a:buFont typeface="Lucida Grande"/>
              <a:buChar char=" "/>
              <a:defRPr sz="1200" cap="all">
                <a:solidFill>
                  <a:schemeClr val="tx2"/>
                </a:solidFill>
              </a:defRPr>
            </a:lvl2pPr>
            <a:lvl3pPr>
              <a:buFont typeface="Lucida Grande"/>
              <a:buChar char=" "/>
              <a:defRPr sz="800">
                <a:solidFill>
                  <a:srgbClr val="58595B"/>
                </a:solidFill>
              </a:defRPr>
            </a:lvl3pPr>
            <a:lvl4pPr>
              <a:buFont typeface="Lucida Grande"/>
              <a:buChar char=" "/>
              <a:defRPr lang="nl-BE" sz="800" kern="120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4pPr>
            <a:lvl5pPr>
              <a:buFont typeface="Lucida Grande"/>
              <a:buChar char=" "/>
              <a:defRPr lang="nl-BE" sz="800" kern="120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30643" y="3264388"/>
            <a:ext cx="4666687" cy="827489"/>
          </a:xfrm>
        </p:spPr>
        <p:txBody>
          <a:bodyPr/>
          <a:lstStyle>
            <a:lvl1pPr marL="0" indent="0" algn="l">
              <a:lnSpc>
                <a:spcPct val="80000"/>
              </a:lnSpc>
              <a:defRPr b="0">
                <a:solidFill>
                  <a:srgbClr val="D80B8C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28835" y="4137755"/>
            <a:ext cx="4682673" cy="528686"/>
          </a:xfrm>
        </p:spPr>
        <p:txBody>
          <a:bodyPr/>
          <a:lstStyle>
            <a:lvl1pPr marL="93663" indent="-93663">
              <a:spcAft>
                <a:spcPts val="600"/>
              </a:spcAft>
              <a:tabLst>
                <a:tab pos="93663" algn="l"/>
              </a:tabLst>
              <a:defRPr sz="1600" b="1" cap="all"/>
            </a:lvl1pPr>
            <a:lvl2pPr marL="82550" indent="-82550">
              <a:spcBef>
                <a:spcPts val="0"/>
              </a:spcBef>
              <a:buFont typeface="Lucida Grande"/>
              <a:buChar char=" "/>
              <a:defRPr sz="1200" cap="all">
                <a:solidFill>
                  <a:schemeClr val="tx2"/>
                </a:solidFill>
              </a:defRPr>
            </a:lvl2pPr>
            <a:lvl3pPr>
              <a:buFont typeface="Lucida Grande"/>
              <a:buChar char=" "/>
              <a:defRPr sz="800">
                <a:solidFill>
                  <a:srgbClr val="58595B"/>
                </a:solidFill>
              </a:defRPr>
            </a:lvl3pPr>
            <a:lvl4pPr>
              <a:buFont typeface="Lucida Grande"/>
              <a:buChar char=" "/>
              <a:defRPr lang="nl-BE" sz="800" kern="120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4pPr>
            <a:lvl5pPr>
              <a:buFont typeface="Lucida Grande"/>
              <a:buChar char=" "/>
              <a:defRPr lang="nl-BE" sz="800" kern="120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imec-smart-systems-2.png"/>
          <p:cNvPicPr>
            <a:picLocks noChangeAspect="1"/>
          </p:cNvPicPr>
          <p:nvPr userDrawn="1"/>
        </p:nvPicPr>
        <p:blipFill rotWithShape="1">
          <a:blip r:embed="rId2" cstate="print"/>
          <a:srcRect b="5974"/>
          <a:stretch/>
        </p:blipFill>
        <p:spPr bwMode="auto">
          <a:xfrm>
            <a:off x="0" y="0"/>
            <a:ext cx="9144000" cy="6448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 userDrawn="1"/>
        </p:nvSpPr>
        <p:spPr>
          <a:xfrm>
            <a:off x="1485899" y="3692525"/>
            <a:ext cx="3283691" cy="3847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900" b="1">
                <a:solidFill>
                  <a:srgbClr val="D80B8C"/>
                </a:solidFill>
                <a:latin typeface="Gill Sans MT" charset="0"/>
                <a:cs typeface="+mn-cs"/>
              </a:rPr>
              <a:t>IMEC </a:t>
            </a:r>
            <a:r>
              <a:rPr lang="en-US" sz="1900" b="1" smtClean="0">
                <a:solidFill>
                  <a:srgbClr val="D80B8C"/>
                </a:solidFill>
                <a:latin typeface="Gill Sans MT" charset="0"/>
                <a:cs typeface="+mn-cs"/>
              </a:rPr>
              <a:t>GREEN RADIOS</a:t>
            </a:r>
            <a:endParaRPr lang="en-US" sz="1900" b="1">
              <a:solidFill>
                <a:srgbClr val="D80B8C"/>
              </a:solidFill>
              <a:latin typeface="Gill Sans MT" charset="0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74501" y="2557673"/>
            <a:ext cx="6797962" cy="1075313"/>
          </a:xfrm>
        </p:spPr>
        <p:txBody>
          <a:bodyPr lIns="0"/>
          <a:lstStyle>
            <a:lvl1pPr algn="l">
              <a:lnSpc>
                <a:spcPct val="100000"/>
              </a:lnSpc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404659" y="5551352"/>
            <a:ext cx="4597909" cy="528686"/>
          </a:xfrm>
        </p:spPr>
        <p:txBody>
          <a:bodyPr/>
          <a:lstStyle>
            <a:lvl1pPr marL="93663" indent="-93663">
              <a:spcAft>
                <a:spcPts val="600"/>
              </a:spcAft>
              <a:tabLst>
                <a:tab pos="93663" algn="l"/>
              </a:tabLst>
              <a:defRPr sz="1600" b="1" cap="all"/>
            </a:lvl1pPr>
            <a:lvl2pPr marL="82550" indent="-82550">
              <a:spcBef>
                <a:spcPts val="0"/>
              </a:spcBef>
              <a:buFont typeface="Lucida Grande"/>
              <a:buChar char=" "/>
              <a:defRPr sz="1200" cap="all">
                <a:solidFill>
                  <a:schemeClr val="tx2"/>
                </a:solidFill>
              </a:defRPr>
            </a:lvl2pPr>
            <a:lvl3pPr>
              <a:buFont typeface="Lucida Grande"/>
              <a:buChar char=" "/>
              <a:defRPr sz="800">
                <a:solidFill>
                  <a:srgbClr val="58595B"/>
                </a:solidFill>
              </a:defRPr>
            </a:lvl3pPr>
            <a:lvl4pPr>
              <a:buFont typeface="Lucida Grande"/>
              <a:buChar char=" "/>
              <a:defRPr lang="nl-BE" sz="800" kern="120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4pPr>
            <a:lvl5pPr>
              <a:buFont typeface="Lucida Grande"/>
              <a:buChar char=" "/>
              <a:defRPr lang="nl-BE" sz="800" kern="120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30643" y="1771122"/>
            <a:ext cx="4666687" cy="827489"/>
          </a:xfrm>
        </p:spPr>
        <p:txBody>
          <a:bodyPr/>
          <a:lstStyle>
            <a:lvl1pPr marL="0" indent="0" algn="l">
              <a:lnSpc>
                <a:spcPct val="80000"/>
              </a:lnSpc>
              <a:defRPr b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28835" y="2646707"/>
            <a:ext cx="4682673" cy="528686"/>
          </a:xfrm>
        </p:spPr>
        <p:txBody>
          <a:bodyPr/>
          <a:lstStyle>
            <a:lvl1pPr marL="93663" indent="-93663">
              <a:spcAft>
                <a:spcPts val="600"/>
              </a:spcAft>
              <a:tabLst>
                <a:tab pos="93663" algn="l"/>
              </a:tabLst>
              <a:defRPr sz="1600" b="1" cap="all"/>
            </a:lvl1pPr>
            <a:lvl2pPr marL="82550" indent="-82550">
              <a:spcBef>
                <a:spcPts val="0"/>
              </a:spcBef>
              <a:buFont typeface="Lucida Grande"/>
              <a:buChar char=" "/>
              <a:defRPr sz="1200" cap="all">
                <a:solidFill>
                  <a:schemeClr val="tx2"/>
                </a:solidFill>
              </a:defRPr>
            </a:lvl2pPr>
            <a:lvl3pPr>
              <a:buFont typeface="Lucida Grande"/>
              <a:buChar char=" "/>
              <a:defRPr sz="800">
                <a:solidFill>
                  <a:srgbClr val="58595B"/>
                </a:solidFill>
              </a:defRPr>
            </a:lvl3pPr>
            <a:lvl4pPr>
              <a:buFont typeface="Lucida Grande"/>
              <a:buChar char=" "/>
              <a:defRPr lang="nl-BE" sz="800" kern="120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4pPr>
            <a:lvl5pPr>
              <a:buFont typeface="Lucida Grande"/>
              <a:buChar char=" "/>
              <a:defRPr lang="nl-BE" sz="800" kern="120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imec-training-2.png"/>
          <p:cNvPicPr>
            <a:picLocks noChangeAspect="1"/>
          </p:cNvPicPr>
          <p:nvPr userDrawn="1"/>
        </p:nvPicPr>
        <p:blipFill rotWithShape="1">
          <a:blip r:embed="rId2" cstate="print"/>
          <a:srcRect b="5109"/>
          <a:stretch/>
        </p:blipFill>
        <p:spPr bwMode="auto">
          <a:xfrm>
            <a:off x="0" y="0"/>
            <a:ext cx="9144000" cy="6507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 userDrawn="1"/>
        </p:nvSpPr>
        <p:spPr>
          <a:xfrm>
            <a:off x="1485900" y="3692525"/>
            <a:ext cx="2163899" cy="38472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900" b="1">
                <a:solidFill>
                  <a:srgbClr val="00A84F"/>
                </a:solidFill>
                <a:latin typeface="Gill Sans MT" charset="0"/>
                <a:cs typeface="+mn-cs"/>
              </a:rPr>
              <a:t>IMEC </a:t>
            </a:r>
            <a:r>
              <a:rPr lang="en-US" sz="1900" b="1" smtClean="0">
                <a:solidFill>
                  <a:srgbClr val="00A84F"/>
                </a:solidFill>
                <a:latin typeface="Gill Sans MT" charset="0"/>
                <a:cs typeface="+mn-cs"/>
              </a:rPr>
              <a:t>ACADEMY</a:t>
            </a:r>
            <a:endParaRPr lang="en-US" sz="1900" b="1">
              <a:solidFill>
                <a:srgbClr val="00A84F"/>
              </a:solidFill>
              <a:latin typeface="Gill Sans MT" charset="0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74501" y="2557673"/>
            <a:ext cx="6797962" cy="1075313"/>
          </a:xfrm>
        </p:spPr>
        <p:txBody>
          <a:bodyPr lIns="0"/>
          <a:lstStyle>
            <a:lvl1pPr algn="l">
              <a:lnSpc>
                <a:spcPct val="100000"/>
              </a:lnSpc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404659" y="5551352"/>
            <a:ext cx="4597909" cy="528686"/>
          </a:xfrm>
        </p:spPr>
        <p:txBody>
          <a:bodyPr/>
          <a:lstStyle>
            <a:lvl1pPr marL="93663" indent="-93663">
              <a:spcAft>
                <a:spcPts val="600"/>
              </a:spcAft>
              <a:tabLst>
                <a:tab pos="93663" algn="l"/>
              </a:tabLst>
              <a:defRPr sz="1600" b="1" cap="all"/>
            </a:lvl1pPr>
            <a:lvl2pPr marL="82550" indent="-82550">
              <a:spcBef>
                <a:spcPts val="0"/>
              </a:spcBef>
              <a:buFont typeface="Lucida Grande"/>
              <a:buChar char=" "/>
              <a:defRPr sz="1200" cap="all">
                <a:solidFill>
                  <a:schemeClr val="tx2"/>
                </a:solidFill>
              </a:defRPr>
            </a:lvl2pPr>
            <a:lvl3pPr>
              <a:buFont typeface="Lucida Grande"/>
              <a:buChar char=" "/>
              <a:defRPr sz="800">
                <a:solidFill>
                  <a:srgbClr val="58595B"/>
                </a:solidFill>
              </a:defRPr>
            </a:lvl3pPr>
            <a:lvl4pPr>
              <a:buFont typeface="Lucida Grande"/>
              <a:buChar char=" "/>
              <a:defRPr lang="nl-BE" sz="800" kern="120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4pPr>
            <a:lvl5pPr>
              <a:buFont typeface="Lucida Grande"/>
              <a:buChar char=" "/>
              <a:defRPr lang="nl-BE" sz="800" kern="120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30643" y="1771122"/>
            <a:ext cx="4666687" cy="827489"/>
          </a:xfrm>
        </p:spPr>
        <p:txBody>
          <a:bodyPr/>
          <a:lstStyle>
            <a:lvl1pPr marL="0" indent="0" algn="l">
              <a:lnSpc>
                <a:spcPct val="80000"/>
              </a:lnSpc>
              <a:defRPr b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28835" y="2646707"/>
            <a:ext cx="4682673" cy="528686"/>
          </a:xfrm>
        </p:spPr>
        <p:txBody>
          <a:bodyPr/>
          <a:lstStyle>
            <a:lvl1pPr marL="93663" indent="-93663">
              <a:spcAft>
                <a:spcPts val="600"/>
              </a:spcAft>
              <a:tabLst>
                <a:tab pos="93663" algn="l"/>
              </a:tabLst>
              <a:defRPr sz="1600" b="1" cap="all"/>
            </a:lvl1pPr>
            <a:lvl2pPr marL="82550" indent="-82550">
              <a:spcBef>
                <a:spcPts val="0"/>
              </a:spcBef>
              <a:buFont typeface="Lucida Grande"/>
              <a:buChar char=" "/>
              <a:defRPr sz="1200" cap="all">
                <a:solidFill>
                  <a:schemeClr val="tx2"/>
                </a:solidFill>
              </a:defRPr>
            </a:lvl2pPr>
            <a:lvl3pPr>
              <a:buFont typeface="Lucida Grande"/>
              <a:buChar char=" "/>
              <a:defRPr sz="800">
                <a:solidFill>
                  <a:srgbClr val="58595B"/>
                </a:solidFill>
              </a:defRPr>
            </a:lvl3pPr>
            <a:lvl4pPr>
              <a:buFont typeface="Lucida Grande"/>
              <a:buChar char=" "/>
              <a:defRPr lang="nl-BE" sz="800" kern="120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4pPr>
            <a:lvl5pPr>
              <a:buFont typeface="Lucida Grande"/>
              <a:buChar char=" "/>
              <a:defRPr lang="nl-BE" sz="800" kern="120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imec-training-2.png"/>
          <p:cNvPicPr>
            <a:picLocks noChangeAspect="1"/>
          </p:cNvPicPr>
          <p:nvPr userDrawn="1"/>
        </p:nvPicPr>
        <p:blipFill rotWithShape="1">
          <a:blip r:embed="rId2" cstate="print"/>
          <a:srcRect b="5628"/>
          <a:stretch/>
        </p:blipFill>
        <p:spPr bwMode="auto">
          <a:xfrm>
            <a:off x="0" y="0"/>
            <a:ext cx="9144000" cy="6472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 userDrawn="1"/>
        </p:nvSpPr>
        <p:spPr>
          <a:xfrm>
            <a:off x="1485900" y="3692525"/>
            <a:ext cx="2690813" cy="6762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900" b="1">
                <a:solidFill>
                  <a:srgbClr val="00A84F"/>
                </a:solidFill>
                <a:latin typeface="Gill Sans MT" charset="0"/>
                <a:cs typeface="+mn-cs"/>
              </a:rPr>
              <a:t>IMEC </a:t>
            </a:r>
            <a:r>
              <a:rPr lang="en-US" sz="1900" b="1" smtClean="0">
                <a:solidFill>
                  <a:srgbClr val="00A84F"/>
                </a:solidFill>
                <a:latin typeface="Gill Sans MT" charset="0"/>
                <a:cs typeface="+mn-cs"/>
              </a:rPr>
              <a:t>ACADEMY</a:t>
            </a:r>
            <a:endParaRPr lang="en-US" sz="1900" b="1">
              <a:solidFill>
                <a:srgbClr val="00A84F"/>
              </a:solidFill>
              <a:latin typeface="Gill Sans MT" charset="0"/>
              <a:cs typeface="+mn-cs"/>
            </a:endParaRPr>
          </a:p>
          <a:p>
            <a:pPr>
              <a:defRPr/>
            </a:pPr>
            <a:r>
              <a:rPr lang="en-US" sz="1900" b="1">
                <a:solidFill>
                  <a:srgbClr val="00A84F"/>
                </a:solidFill>
                <a:latin typeface="Gill Sans MT" charset="0"/>
                <a:cs typeface="+mn-cs"/>
              </a:rPr>
              <a:t>AND ASIC SERVICES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74501" y="2557673"/>
            <a:ext cx="6797962" cy="1075313"/>
          </a:xfrm>
        </p:spPr>
        <p:txBody>
          <a:bodyPr lIns="0"/>
          <a:lstStyle>
            <a:lvl1pPr algn="l">
              <a:lnSpc>
                <a:spcPct val="100000"/>
              </a:lnSpc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404659" y="5551352"/>
            <a:ext cx="4597909" cy="528686"/>
          </a:xfrm>
        </p:spPr>
        <p:txBody>
          <a:bodyPr/>
          <a:lstStyle>
            <a:lvl1pPr marL="93663" indent="-93663">
              <a:spcAft>
                <a:spcPts val="600"/>
              </a:spcAft>
              <a:tabLst>
                <a:tab pos="93663" algn="l"/>
              </a:tabLst>
              <a:defRPr sz="1600" b="1" cap="all"/>
            </a:lvl1pPr>
            <a:lvl2pPr marL="82550" indent="-82550">
              <a:spcBef>
                <a:spcPts val="0"/>
              </a:spcBef>
              <a:buFont typeface="Lucida Grande"/>
              <a:buChar char=" "/>
              <a:defRPr sz="1200" cap="all">
                <a:solidFill>
                  <a:schemeClr val="tx2"/>
                </a:solidFill>
              </a:defRPr>
            </a:lvl2pPr>
            <a:lvl3pPr>
              <a:buFont typeface="Lucida Grande"/>
              <a:buChar char=" "/>
              <a:defRPr sz="800">
                <a:solidFill>
                  <a:srgbClr val="58595B"/>
                </a:solidFill>
              </a:defRPr>
            </a:lvl3pPr>
            <a:lvl4pPr>
              <a:buFont typeface="Lucida Grande"/>
              <a:buChar char=" "/>
              <a:defRPr lang="nl-BE" sz="800" kern="120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4pPr>
            <a:lvl5pPr>
              <a:buFont typeface="Lucida Grande"/>
              <a:buChar char=" "/>
              <a:defRPr lang="nl-BE" sz="800" kern="120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imec_asic_services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30643" y="1771122"/>
            <a:ext cx="4666687" cy="827489"/>
          </a:xfrm>
        </p:spPr>
        <p:txBody>
          <a:bodyPr/>
          <a:lstStyle>
            <a:lvl1pPr marL="0" indent="0" algn="l">
              <a:lnSpc>
                <a:spcPct val="80000"/>
              </a:lnSpc>
              <a:defRPr b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28835" y="2646707"/>
            <a:ext cx="4682673" cy="528686"/>
          </a:xfrm>
        </p:spPr>
        <p:txBody>
          <a:bodyPr/>
          <a:lstStyle>
            <a:lvl1pPr marL="93663" indent="-93663">
              <a:spcAft>
                <a:spcPts val="600"/>
              </a:spcAft>
              <a:tabLst>
                <a:tab pos="93663" algn="l"/>
              </a:tabLst>
              <a:defRPr sz="1600" b="1" cap="all"/>
            </a:lvl1pPr>
            <a:lvl2pPr marL="82550" indent="-82550">
              <a:spcBef>
                <a:spcPts val="0"/>
              </a:spcBef>
              <a:buFont typeface="Lucida Grande"/>
              <a:buChar char=" "/>
              <a:defRPr sz="1200" cap="all">
                <a:solidFill>
                  <a:schemeClr val="tx2"/>
                </a:solidFill>
              </a:defRPr>
            </a:lvl2pPr>
            <a:lvl3pPr>
              <a:buFont typeface="Lucida Grande"/>
              <a:buChar char=" "/>
              <a:defRPr sz="800">
                <a:solidFill>
                  <a:srgbClr val="58595B"/>
                </a:solidFill>
              </a:defRPr>
            </a:lvl3pPr>
            <a:lvl4pPr>
              <a:buFont typeface="Lucida Grande"/>
              <a:buChar char=" "/>
              <a:defRPr lang="nl-BE" sz="800" kern="120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4pPr>
            <a:lvl5pPr>
              <a:buFont typeface="Lucida Grande"/>
              <a:buChar char=" "/>
              <a:defRPr lang="nl-BE" sz="800" kern="120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/>
          <p:cNvGrpSpPr>
            <a:grpSpLocks/>
          </p:cNvGrpSpPr>
          <p:nvPr userDrawn="1"/>
        </p:nvGrpSpPr>
        <p:grpSpPr bwMode="auto"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4" name="Afbeelding 11" descr="liquid-1.png"/>
            <p:cNvPicPr>
              <a:picLocks noChangeAspect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Rectangle 4"/>
            <p:cNvSpPr/>
            <p:nvPr userDrawn="1"/>
          </p:nvSpPr>
          <p:spPr>
            <a:xfrm>
              <a:off x="7480300" y="5537200"/>
              <a:ext cx="1257300" cy="952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srgbClr val="FFFFFF"/>
                </a:solidFill>
                <a:ea typeface="ＭＳ Ｐゴシック" charset="-128"/>
              </a:endParaRPr>
            </a:p>
          </p:txBody>
        </p:sp>
      </p:grpSp>
      <p:pic>
        <p:nvPicPr>
          <p:cNvPr id="6" name="Picture 13" descr="logo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35850" y="5486400"/>
            <a:ext cx="114935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318555" y="3429000"/>
            <a:ext cx="3231142" cy="1956279"/>
          </a:xfrm>
        </p:spPr>
        <p:txBody>
          <a:bodyPr/>
          <a:lstStyle>
            <a:lvl1pPr algn="r">
              <a:lnSpc>
                <a:spcPct val="80000"/>
              </a:lnSpc>
              <a:defRPr sz="32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BE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imec-training-2.png"/>
          <p:cNvPicPr>
            <a:picLocks noChangeAspect="1"/>
          </p:cNvPicPr>
          <p:nvPr userDrawn="1"/>
        </p:nvPicPr>
        <p:blipFill rotWithShape="1">
          <a:blip r:embed="rId2" cstate="print"/>
          <a:srcRect b="5628"/>
          <a:stretch/>
        </p:blipFill>
        <p:spPr bwMode="auto">
          <a:xfrm>
            <a:off x="0" y="0"/>
            <a:ext cx="9144000" cy="6472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 userDrawn="1"/>
        </p:nvSpPr>
        <p:spPr>
          <a:xfrm>
            <a:off x="1485900" y="3692525"/>
            <a:ext cx="2740025" cy="3841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900" b="1">
                <a:solidFill>
                  <a:srgbClr val="00A84F"/>
                </a:solidFill>
                <a:latin typeface="Gill Sans MT" charset="0"/>
                <a:cs typeface="+mn-cs"/>
              </a:rPr>
              <a:t>IMEC ASIC SERVICES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74501" y="2557673"/>
            <a:ext cx="6797962" cy="1075313"/>
          </a:xfrm>
        </p:spPr>
        <p:txBody>
          <a:bodyPr lIns="0"/>
          <a:lstStyle>
            <a:lvl1pPr algn="l">
              <a:lnSpc>
                <a:spcPct val="100000"/>
              </a:lnSpc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404659" y="5551352"/>
            <a:ext cx="4597909" cy="528686"/>
          </a:xfrm>
        </p:spPr>
        <p:txBody>
          <a:bodyPr/>
          <a:lstStyle>
            <a:lvl1pPr marL="93663" indent="-93663">
              <a:spcAft>
                <a:spcPts val="600"/>
              </a:spcAft>
              <a:tabLst>
                <a:tab pos="93663" algn="l"/>
              </a:tabLst>
              <a:defRPr sz="1600" b="1" cap="all"/>
            </a:lvl1pPr>
            <a:lvl2pPr marL="82550" indent="-82550">
              <a:spcBef>
                <a:spcPts val="0"/>
              </a:spcBef>
              <a:buFont typeface="Lucida Grande"/>
              <a:buChar char=" "/>
              <a:defRPr sz="1200" cap="all">
                <a:solidFill>
                  <a:schemeClr val="tx2"/>
                </a:solidFill>
              </a:defRPr>
            </a:lvl2pPr>
            <a:lvl3pPr>
              <a:buFont typeface="Lucida Grande"/>
              <a:buChar char=" "/>
              <a:defRPr sz="800">
                <a:solidFill>
                  <a:srgbClr val="58595B"/>
                </a:solidFill>
              </a:defRPr>
            </a:lvl3pPr>
            <a:lvl4pPr>
              <a:buFont typeface="Lucida Grande"/>
              <a:buChar char=" "/>
              <a:defRPr lang="nl-BE" sz="800" kern="120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4pPr>
            <a:lvl5pPr>
              <a:buFont typeface="Lucida Grande"/>
              <a:buChar char=" "/>
              <a:defRPr lang="nl-BE" sz="800" kern="120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Lyndsey\Bureaublad\IMEC\aangeleverd\beelden\geelthema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2" b="392"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9" descr="imec_asic_services.png"/>
          <p:cNvPicPr>
            <a:picLocks noChangeAspect="1"/>
          </p:cNvPicPr>
          <p:nvPr userDrawn="1"/>
        </p:nvPicPr>
        <p:blipFill>
          <a:blip r:embed="rId3" cstate="print"/>
          <a:srcRect t="79033" r="79210"/>
          <a:stretch>
            <a:fillRect/>
          </a:stretch>
        </p:blipFill>
        <p:spPr bwMode="auto">
          <a:xfrm>
            <a:off x="0" y="5420065"/>
            <a:ext cx="1900997" cy="1437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30644" y="3511306"/>
            <a:ext cx="4596130" cy="827489"/>
          </a:xfrm>
        </p:spPr>
        <p:txBody>
          <a:bodyPr/>
          <a:lstStyle>
            <a:lvl1pPr marL="0" indent="0" algn="l">
              <a:lnSpc>
                <a:spcPct val="80000"/>
              </a:lnSpc>
              <a:defRPr b="0">
                <a:solidFill>
                  <a:srgbClr val="FFDD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B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28835" y="4386263"/>
            <a:ext cx="4597909" cy="528686"/>
          </a:xfrm>
        </p:spPr>
        <p:txBody>
          <a:bodyPr/>
          <a:lstStyle>
            <a:lvl1pPr marL="93663" indent="-93663">
              <a:spcAft>
                <a:spcPts val="600"/>
              </a:spcAft>
              <a:tabLst>
                <a:tab pos="93663" algn="l"/>
              </a:tabLst>
              <a:defRPr sz="1600" b="1" cap="all"/>
            </a:lvl1pPr>
            <a:lvl2pPr marL="82550" indent="-82550">
              <a:spcBef>
                <a:spcPts val="0"/>
              </a:spcBef>
              <a:buFont typeface="Lucida Grande"/>
              <a:buChar char=" "/>
              <a:defRPr sz="1200" cap="all">
                <a:solidFill>
                  <a:schemeClr val="tx2"/>
                </a:solidFill>
              </a:defRPr>
            </a:lvl2pPr>
            <a:lvl3pPr>
              <a:buFont typeface="Lucida Grande"/>
              <a:buChar char=" "/>
              <a:defRPr sz="800">
                <a:solidFill>
                  <a:srgbClr val="58595B"/>
                </a:solidFill>
              </a:defRPr>
            </a:lvl3pPr>
            <a:lvl4pPr>
              <a:buFont typeface="Lucida Grande"/>
              <a:buChar char=" "/>
              <a:defRPr lang="nl-BE" sz="800" kern="120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4pPr>
            <a:lvl5pPr>
              <a:buFont typeface="Lucida Grande"/>
              <a:buChar char=" "/>
              <a:defRPr lang="nl-BE" sz="800" kern="120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73719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Documents and Settings\Lyndsey\Bureaublad\IMEC\aangeleverd\beelden\Swirl_Nvision_ppt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3135"/>
            <a:ext cx="3423090" cy="677486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 userDrawn="1"/>
        </p:nvSpPr>
        <p:spPr>
          <a:xfrm>
            <a:off x="1485900" y="3692525"/>
            <a:ext cx="1999265" cy="38472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900" b="1" smtClean="0">
                <a:solidFill>
                  <a:srgbClr val="FFDD00"/>
                </a:solidFill>
                <a:latin typeface="Gill Sans MT" charset="0"/>
                <a:cs typeface="+mn-cs"/>
              </a:rPr>
              <a:t>IMEC</a:t>
            </a:r>
            <a:r>
              <a:rPr lang="en-US" sz="1900" b="1" baseline="0" smtClean="0">
                <a:solidFill>
                  <a:srgbClr val="FFDD00"/>
                </a:solidFill>
                <a:latin typeface="Gill Sans MT" charset="0"/>
                <a:cs typeface="+mn-cs"/>
              </a:rPr>
              <a:t> NVISION</a:t>
            </a:r>
            <a:endParaRPr lang="en-US" sz="1900" b="1">
              <a:solidFill>
                <a:srgbClr val="FFDD00"/>
              </a:solidFill>
              <a:latin typeface="Gill Sans MT" charset="0"/>
              <a:cs typeface="+mn-cs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403350" y="6424613"/>
            <a:ext cx="1136650" cy="4333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74501" y="2557673"/>
            <a:ext cx="6797962" cy="1075313"/>
          </a:xfrm>
        </p:spPr>
        <p:txBody>
          <a:bodyPr lIns="0"/>
          <a:lstStyle>
            <a:lvl1pPr algn="l">
              <a:lnSpc>
                <a:spcPct val="100000"/>
              </a:lnSpc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B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404659" y="5551352"/>
            <a:ext cx="4597909" cy="528686"/>
          </a:xfrm>
        </p:spPr>
        <p:txBody>
          <a:bodyPr/>
          <a:lstStyle>
            <a:lvl1pPr marL="93663" indent="-93663">
              <a:spcAft>
                <a:spcPts val="600"/>
              </a:spcAft>
              <a:tabLst>
                <a:tab pos="93663" algn="l"/>
              </a:tabLst>
              <a:defRPr sz="1600" b="1" cap="all"/>
            </a:lvl1pPr>
            <a:lvl2pPr marL="82550" indent="-82550">
              <a:spcBef>
                <a:spcPts val="0"/>
              </a:spcBef>
              <a:buFont typeface="Lucida Grande"/>
              <a:buChar char=" "/>
              <a:defRPr sz="1200" cap="all">
                <a:solidFill>
                  <a:schemeClr val="tx2"/>
                </a:solidFill>
              </a:defRPr>
            </a:lvl2pPr>
            <a:lvl3pPr>
              <a:buFont typeface="Lucida Grande"/>
              <a:buChar char=" "/>
              <a:defRPr sz="800">
                <a:solidFill>
                  <a:srgbClr val="58595B"/>
                </a:solidFill>
              </a:defRPr>
            </a:lvl3pPr>
            <a:lvl4pPr>
              <a:buFont typeface="Lucida Grande"/>
              <a:buChar char=" "/>
              <a:defRPr lang="nl-BE" sz="800" kern="120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4pPr>
            <a:lvl5pPr>
              <a:buFont typeface="Lucida Grande"/>
              <a:buChar char=" "/>
              <a:defRPr lang="nl-BE" sz="800" kern="120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7" name="Afbeelding 8" descr="imec-cmore-2.png"/>
          <p:cNvPicPr>
            <a:picLocks noChangeAspect="1"/>
          </p:cNvPicPr>
          <p:nvPr userDrawn="1"/>
        </p:nvPicPr>
        <p:blipFill rotWithShape="1">
          <a:blip r:embed="rId3" cstate="print"/>
          <a:srcRect l="80649" t="76190"/>
          <a:stretch/>
        </p:blipFill>
        <p:spPr bwMode="auto">
          <a:xfrm>
            <a:off x="7374577" y="5225142"/>
            <a:ext cx="1769422" cy="1632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68011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Documents and Settings\Lyndsey\Bureaublad\IMEC\aangeleverd\beelden\imec-sensor-groen_V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" r="722" b="975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9" descr="imec_asic_services.png"/>
          <p:cNvPicPr>
            <a:picLocks noChangeAspect="1"/>
          </p:cNvPicPr>
          <p:nvPr userDrawn="1"/>
        </p:nvPicPr>
        <p:blipFill>
          <a:blip r:embed="rId3" cstate="print"/>
          <a:srcRect t="79033" r="79210"/>
          <a:stretch>
            <a:fillRect/>
          </a:stretch>
        </p:blipFill>
        <p:spPr bwMode="auto">
          <a:xfrm>
            <a:off x="0" y="5420065"/>
            <a:ext cx="1900997" cy="1437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30644" y="4244400"/>
            <a:ext cx="4596130" cy="827489"/>
          </a:xfrm>
        </p:spPr>
        <p:txBody>
          <a:bodyPr/>
          <a:lstStyle>
            <a:lvl1pPr marL="0" indent="0" algn="l">
              <a:lnSpc>
                <a:spcPct val="80000"/>
              </a:lnSpc>
              <a:defRPr b="0">
                <a:solidFill>
                  <a:srgbClr val="A6CE3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B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28835" y="5072400"/>
            <a:ext cx="4597909" cy="528686"/>
          </a:xfrm>
        </p:spPr>
        <p:txBody>
          <a:bodyPr/>
          <a:lstStyle>
            <a:lvl1pPr marL="93663" indent="-93663">
              <a:spcAft>
                <a:spcPts val="600"/>
              </a:spcAft>
              <a:tabLst>
                <a:tab pos="93663" algn="l"/>
              </a:tabLst>
              <a:defRPr sz="1600" b="1" cap="all"/>
            </a:lvl1pPr>
            <a:lvl2pPr marL="82550" indent="-82550">
              <a:spcBef>
                <a:spcPts val="0"/>
              </a:spcBef>
              <a:buFont typeface="Lucida Grande"/>
              <a:buChar char=" "/>
              <a:defRPr sz="1200" cap="all">
                <a:solidFill>
                  <a:schemeClr val="tx2"/>
                </a:solidFill>
              </a:defRPr>
            </a:lvl2pPr>
            <a:lvl3pPr>
              <a:buFont typeface="Lucida Grande"/>
              <a:buChar char=" "/>
              <a:defRPr sz="800">
                <a:solidFill>
                  <a:srgbClr val="58595B"/>
                </a:solidFill>
              </a:defRPr>
            </a:lvl3pPr>
            <a:lvl4pPr>
              <a:buFont typeface="Lucida Grande"/>
              <a:buChar char=" "/>
              <a:defRPr lang="nl-BE" sz="800" kern="120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4pPr>
            <a:lvl5pPr>
              <a:buFont typeface="Lucida Grande"/>
              <a:buChar char=" "/>
              <a:defRPr lang="nl-BE" sz="800" kern="120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8392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Documents and Settings\Lyndsey\Bureaublad\IMEC\aangeleverd\beelden\Swirl_Sensor_ppt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62" y="718457"/>
            <a:ext cx="6930696" cy="613954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 userDrawn="1"/>
        </p:nvSpPr>
        <p:spPr>
          <a:xfrm>
            <a:off x="1485900" y="3692525"/>
            <a:ext cx="3736216" cy="6771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900" b="1" kern="1200" smtClean="0">
                <a:solidFill>
                  <a:srgbClr val="A6CE39"/>
                </a:solidFill>
                <a:latin typeface="Gill Sans MT" charset="0"/>
                <a:ea typeface="ＭＳ Ｐゴシック" charset="-128"/>
                <a:cs typeface="ＭＳ Ｐゴシック" charset="-128"/>
              </a:rPr>
              <a:t>IMEC</a:t>
            </a:r>
            <a:r>
              <a:rPr lang="en-US" sz="1900" b="1" kern="1200" baseline="0" smtClean="0">
                <a:solidFill>
                  <a:srgbClr val="A6CE39"/>
                </a:solidFill>
                <a:latin typeface="Gill Sans MT" charset="0"/>
                <a:ea typeface="ＭＳ Ｐゴシック" charset="-128"/>
                <a:cs typeface="ＭＳ Ｐゴシック" charset="-128"/>
              </a:rPr>
              <a:t> SENSOR SYSTEM FOR</a:t>
            </a:r>
          </a:p>
          <a:p>
            <a:pPr>
              <a:defRPr/>
            </a:pPr>
            <a:r>
              <a:rPr lang="en-US" sz="1900" b="1" kern="1200" baseline="0" smtClean="0">
                <a:solidFill>
                  <a:srgbClr val="A6CE39"/>
                </a:solidFill>
                <a:latin typeface="Gill Sans MT" charset="0"/>
                <a:ea typeface="ＭＳ Ｐゴシック" charset="-128"/>
                <a:cs typeface="ＭＳ Ｐゴシック" charset="-128"/>
              </a:rPr>
              <a:t>INDUSTRIAL APPLICATIONS</a:t>
            </a:r>
            <a:endParaRPr lang="en-US" sz="1900" b="1" kern="1200">
              <a:solidFill>
                <a:srgbClr val="A6CE39"/>
              </a:solidFill>
              <a:latin typeface="Gill Sans MT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403350" y="6424613"/>
            <a:ext cx="1136650" cy="4333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74501" y="2557673"/>
            <a:ext cx="6797962" cy="1075313"/>
          </a:xfrm>
        </p:spPr>
        <p:txBody>
          <a:bodyPr lIns="0"/>
          <a:lstStyle>
            <a:lvl1pPr algn="l">
              <a:lnSpc>
                <a:spcPct val="100000"/>
              </a:lnSpc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B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404659" y="4860000"/>
            <a:ext cx="4597909" cy="528686"/>
          </a:xfrm>
        </p:spPr>
        <p:txBody>
          <a:bodyPr/>
          <a:lstStyle>
            <a:lvl1pPr marL="93663" indent="-93663">
              <a:spcAft>
                <a:spcPts val="600"/>
              </a:spcAft>
              <a:tabLst>
                <a:tab pos="93663" algn="l"/>
              </a:tabLst>
              <a:defRPr sz="1600" b="1" cap="all"/>
            </a:lvl1pPr>
            <a:lvl2pPr marL="82550" indent="-82550">
              <a:spcBef>
                <a:spcPts val="0"/>
              </a:spcBef>
              <a:buFont typeface="Lucida Grande"/>
              <a:buChar char=" "/>
              <a:defRPr sz="1200" cap="all">
                <a:solidFill>
                  <a:schemeClr val="tx2"/>
                </a:solidFill>
              </a:defRPr>
            </a:lvl2pPr>
            <a:lvl3pPr>
              <a:buFont typeface="Lucida Grande"/>
              <a:buChar char=" "/>
              <a:defRPr sz="800">
                <a:solidFill>
                  <a:srgbClr val="58595B"/>
                </a:solidFill>
              </a:defRPr>
            </a:lvl3pPr>
            <a:lvl4pPr>
              <a:buFont typeface="Lucida Grande"/>
              <a:buChar char=" "/>
              <a:defRPr lang="nl-BE" sz="800" kern="120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4pPr>
            <a:lvl5pPr>
              <a:buFont typeface="Lucida Grande"/>
              <a:buChar char=" "/>
              <a:defRPr lang="nl-BE" sz="800" kern="120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Afbeelding 8" descr="imec-cmore-2.png"/>
          <p:cNvPicPr>
            <a:picLocks noChangeAspect="1"/>
          </p:cNvPicPr>
          <p:nvPr userDrawn="1"/>
        </p:nvPicPr>
        <p:blipFill rotWithShape="1">
          <a:blip r:embed="rId3" cstate="print"/>
          <a:srcRect l="80649" t="76190"/>
          <a:stretch/>
        </p:blipFill>
        <p:spPr bwMode="auto">
          <a:xfrm>
            <a:off x="7374577" y="5225142"/>
            <a:ext cx="1769422" cy="1632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661178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/>
          <p:nvPr userDrawn="1"/>
        </p:nvSpPr>
        <p:spPr>
          <a:xfrm>
            <a:off x="1436400" y="6604406"/>
            <a:ext cx="7267575" cy="173037"/>
          </a:xfrm>
          <a:prstGeom prst="rect">
            <a:avLst/>
          </a:prstGeom>
          <a:solidFill>
            <a:srgbClr val="DDDE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>
          <a:xfrm>
            <a:off x="2232000" y="6596864"/>
            <a:ext cx="4772025" cy="172800"/>
          </a:xfrm>
          <a:prstGeom prst="rect">
            <a:avLst/>
          </a:prstGeom>
        </p:spPr>
        <p:txBody>
          <a:bodyPr anchor="ctr" anchorCtr="0"/>
          <a:lstStyle>
            <a:lvl1pPr>
              <a:defRPr sz="800" cap="all" baseline="0">
                <a:solidFill>
                  <a:srgbClr val="58595B"/>
                </a:solidFill>
                <a:latin typeface="+mj-lt"/>
              </a:defRPr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6" name="Picture 8" descr="imec + streepje.png"/>
          <p:cNvPicPr>
            <a:picLocks noChangeAspect="1"/>
          </p:cNvPicPr>
          <p:nvPr userDrawn="1"/>
        </p:nvPicPr>
        <p:blipFill>
          <a:blip r:embed="rId2" cstate="print"/>
          <a:srcRect t="26366"/>
          <a:stretch>
            <a:fillRect/>
          </a:stretch>
        </p:blipFill>
        <p:spPr bwMode="auto">
          <a:xfrm>
            <a:off x="227013" y="6424613"/>
            <a:ext cx="1130300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jdelijke aanduiding voor dianummer 5"/>
          <p:cNvSpPr txBox="1">
            <a:spLocks/>
          </p:cNvSpPr>
          <p:nvPr userDrawn="1"/>
        </p:nvSpPr>
        <p:spPr>
          <a:xfrm>
            <a:off x="8190000" y="6596864"/>
            <a:ext cx="495300" cy="1728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nl-B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2"/>
                </a:solidFill>
                <a:latin typeface="Gill Sans MT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defRPr/>
            </a:pPr>
            <a:fld id="{3AE9AD55-8829-974E-AC87-2F5B83B04F9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519238" y="6614013"/>
            <a:ext cx="638790" cy="138499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/>
          <a:p>
            <a:pPr>
              <a:defRPr/>
            </a:pPr>
            <a:r>
              <a:rPr lang="en-US" sz="900">
                <a:latin typeface="Gill Sans MT"/>
                <a:cs typeface="Gill Sans MT"/>
              </a:rPr>
              <a:t>© IMEC </a:t>
            </a:r>
            <a:r>
              <a:rPr lang="en-US" sz="900" smtClean="0">
                <a:latin typeface="Gill Sans MT"/>
                <a:cs typeface="Gill Sans MT"/>
              </a:rPr>
              <a:t>2012 </a:t>
            </a:r>
            <a:endParaRPr lang="en-US" sz="9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671651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/>
          <p:nvPr userDrawn="1"/>
        </p:nvSpPr>
        <p:spPr>
          <a:xfrm>
            <a:off x="1436400" y="6604406"/>
            <a:ext cx="7267575" cy="173037"/>
          </a:xfrm>
          <a:prstGeom prst="rect">
            <a:avLst/>
          </a:prstGeom>
          <a:solidFill>
            <a:srgbClr val="DDDE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>
          <a:xfrm>
            <a:off x="2231999" y="6596864"/>
            <a:ext cx="4773600" cy="172800"/>
          </a:xfrm>
          <a:prstGeom prst="rect">
            <a:avLst/>
          </a:prstGeom>
        </p:spPr>
        <p:txBody>
          <a:bodyPr anchor="ctr" anchorCtr="0"/>
          <a:lstStyle>
            <a:lvl1pPr>
              <a:defRPr sz="800" cap="all" baseline="0">
                <a:solidFill>
                  <a:srgbClr val="58595B"/>
                </a:solidFill>
                <a:latin typeface="+mj-lt"/>
              </a:defRPr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6" name="Picture 8" descr="imec + streepje.png"/>
          <p:cNvPicPr>
            <a:picLocks noChangeAspect="1"/>
          </p:cNvPicPr>
          <p:nvPr userDrawn="1"/>
        </p:nvPicPr>
        <p:blipFill>
          <a:blip r:embed="rId2" cstate="print"/>
          <a:srcRect t="26366"/>
          <a:stretch>
            <a:fillRect/>
          </a:stretch>
        </p:blipFill>
        <p:spPr bwMode="auto">
          <a:xfrm>
            <a:off x="227013" y="6424613"/>
            <a:ext cx="1130300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jdelijke aanduiding voor dianummer 5"/>
          <p:cNvSpPr txBox="1">
            <a:spLocks/>
          </p:cNvSpPr>
          <p:nvPr userDrawn="1"/>
        </p:nvSpPr>
        <p:spPr>
          <a:xfrm>
            <a:off x="8190000" y="6596864"/>
            <a:ext cx="495300" cy="1728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nl-B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2"/>
                </a:solidFill>
                <a:latin typeface="Gill Sans MT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defRPr/>
            </a:pPr>
            <a:fld id="{3AE9AD55-8829-974E-AC87-2F5B83B04F9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519238" y="6614014"/>
            <a:ext cx="638790" cy="138499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/>
          <a:p>
            <a:pPr>
              <a:defRPr/>
            </a:pPr>
            <a:r>
              <a:rPr lang="en-US" sz="900">
                <a:latin typeface="Gill Sans MT"/>
                <a:cs typeface="Gill Sans MT"/>
              </a:rPr>
              <a:t>© IMEC </a:t>
            </a:r>
            <a:r>
              <a:rPr lang="en-US" sz="900" smtClean="0">
                <a:latin typeface="Gill Sans MT"/>
                <a:cs typeface="Gill Sans MT"/>
              </a:rPr>
              <a:t>2012 </a:t>
            </a:r>
            <a:endParaRPr lang="en-US" sz="9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656493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C0D53B-2E07-0442-AEBC-C79100AD7F29}" type="slidenum">
              <a:rPr lang="nl-BE"/>
              <a:pPr>
                <a:defRPr/>
              </a:pPr>
              <a:t>‹#›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 cap="all">
                <a:solidFill>
                  <a:schemeClr val="tx2"/>
                </a:solidFill>
                <a:latin typeface="Gill Sans MT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dianumm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4270F3-0BFB-3B41-867E-932D600086B7}" type="slidenum">
              <a:rPr lang="nl-BE"/>
              <a:pPr>
                <a:defRPr/>
              </a:pPr>
              <a:t>‹#›</a:t>
            </a:fld>
            <a:endParaRPr lang="nl-BE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 cap="all">
                <a:solidFill>
                  <a:schemeClr val="tx2"/>
                </a:solidFill>
                <a:latin typeface="Gill Sans MT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B16808-722A-5A4C-973C-EFF784BB1F77}" type="slidenum">
              <a:rPr lang="nl-BE"/>
              <a:pPr>
                <a:defRPr/>
              </a:pPr>
              <a:t>‹#›</a:t>
            </a:fld>
            <a:endParaRPr lang="nl-BE"/>
          </a:p>
        </p:txBody>
      </p:sp>
      <p:sp>
        <p:nvSpPr>
          <p:cNvPr id="3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 cap="all">
                <a:solidFill>
                  <a:schemeClr val="tx2"/>
                </a:solidFill>
                <a:latin typeface="Gill Sans MT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4"/>
          <p:cNvGrpSpPr>
            <a:grpSpLocks/>
          </p:cNvGrpSpPr>
          <p:nvPr userDrawn="1"/>
        </p:nvGrpSpPr>
        <p:grpSpPr bwMode="auto">
          <a:xfrm>
            <a:off x="-6350" y="0"/>
            <a:ext cx="9144000" cy="6858000"/>
            <a:chOff x="-6836" y="0"/>
            <a:chExt cx="9144000" cy="6858000"/>
          </a:xfrm>
        </p:grpSpPr>
        <p:grpSp>
          <p:nvGrpSpPr>
            <p:cNvPr id="5" name="Group 9"/>
            <p:cNvGrpSpPr>
              <a:grpSpLocks/>
            </p:cNvGrpSpPr>
            <p:nvPr userDrawn="1"/>
          </p:nvGrpSpPr>
          <p:grpSpPr bwMode="auto">
            <a:xfrm>
              <a:off x="-6836" y="0"/>
              <a:ext cx="9144000" cy="6858000"/>
              <a:chOff x="0" y="0"/>
              <a:chExt cx="9144000" cy="6858000"/>
            </a:xfrm>
          </p:grpSpPr>
          <p:pic>
            <p:nvPicPr>
              <p:cNvPr id="7" name="Afbeelding 4" descr="liquid-2.png"/>
              <p:cNvPicPr>
                <a:picLocks noChangeAspect="1"/>
              </p:cNvPicPr>
              <p:nvPr userDrawn="1"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0" y="0"/>
                <a:ext cx="9144000" cy="6858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8" name="Rectangle 7"/>
              <p:cNvSpPr/>
              <p:nvPr userDrawn="1"/>
            </p:nvSpPr>
            <p:spPr>
              <a:xfrm>
                <a:off x="1479550" y="6478588"/>
                <a:ext cx="931863" cy="3794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rgbClr val="FFFFFF"/>
                  </a:solidFill>
                  <a:ea typeface="ＭＳ Ｐゴシック" charset="-128"/>
                </a:endParaRPr>
              </a:p>
            </p:txBody>
          </p:sp>
        </p:grpSp>
        <p:sp>
          <p:nvSpPr>
            <p:cNvPr id="6" name="Rectangle 5"/>
            <p:cNvSpPr/>
            <p:nvPr userDrawn="1"/>
          </p:nvSpPr>
          <p:spPr>
            <a:xfrm>
              <a:off x="7325827" y="5243513"/>
              <a:ext cx="1187450" cy="9413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srgbClr val="FFFFFF"/>
                </a:solidFill>
                <a:ea typeface="ＭＳ Ｐゴシック" charset="-128"/>
              </a:endParaRPr>
            </a:p>
          </p:txBody>
        </p:sp>
      </p:grpSp>
      <p:pic>
        <p:nvPicPr>
          <p:cNvPr id="9" name="Picture 15" descr="logo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35850" y="5486400"/>
            <a:ext cx="114935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65868" y="2656403"/>
            <a:ext cx="5723489" cy="932068"/>
          </a:xfrm>
        </p:spPr>
        <p:txBody>
          <a:bodyPr lIns="108000" tIns="0" bIns="0"/>
          <a:lstStyle>
            <a:lvl1pPr algn="l">
              <a:lnSpc>
                <a:spcPct val="80000"/>
              </a:lnSpc>
              <a:defRPr b="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465868" y="3635074"/>
            <a:ext cx="5735141" cy="722356"/>
          </a:xfrm>
        </p:spPr>
        <p:txBody>
          <a:bodyPr>
            <a:normAutofit/>
          </a:bodyPr>
          <a:lstStyle>
            <a:lvl1pPr marL="0" indent="0" algn="l">
              <a:buNone/>
              <a:defRPr sz="1600" b="1" cap="none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nl-BE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C0D53B-2E07-0442-AEBC-C79100AD7F29}" type="slidenum">
              <a:rPr lang="nl-BE"/>
              <a:pPr>
                <a:defRPr/>
              </a:pPr>
              <a:t>‹#›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 cap="all">
                <a:solidFill>
                  <a:schemeClr val="tx2"/>
                </a:solidFill>
                <a:latin typeface="Gill Sans MT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9522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dianumm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4270F3-0BFB-3B41-867E-932D600086B7}" type="slidenum">
              <a:rPr lang="nl-BE"/>
              <a:pPr>
                <a:defRPr/>
              </a:pPr>
              <a:t>‹#›</a:t>
            </a:fld>
            <a:endParaRPr lang="nl-BE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 cap="all">
                <a:solidFill>
                  <a:schemeClr val="tx2"/>
                </a:solidFill>
                <a:latin typeface="Gill Sans MT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975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B16808-722A-5A4C-973C-EFF784BB1F77}" type="slidenum">
              <a:rPr lang="nl-BE"/>
              <a:pPr>
                <a:defRPr/>
              </a:pPr>
              <a:t>‹#›</a:t>
            </a:fld>
            <a:endParaRPr lang="nl-BE"/>
          </a:p>
        </p:txBody>
      </p:sp>
      <p:sp>
        <p:nvSpPr>
          <p:cNvPr id="3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 cap="all">
                <a:solidFill>
                  <a:schemeClr val="tx2"/>
                </a:solidFill>
                <a:latin typeface="Gill Sans MT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7154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7EB510-B243-BD44-A997-F625FCB23FAF}" type="slidenum">
              <a:rPr lang="nl-BE"/>
              <a:pPr>
                <a:defRPr/>
              </a:pPr>
              <a:t>‹#›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 cap="all">
                <a:solidFill>
                  <a:schemeClr val="tx2"/>
                </a:solidFill>
                <a:latin typeface="Gill Sans MT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0509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dianumm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87EA47-39A1-E541-87D6-ECD6A446505B}" type="slidenum">
              <a:rPr lang="nl-BE"/>
              <a:pPr>
                <a:defRPr/>
              </a:pPr>
              <a:t>‹#›</a:t>
            </a:fld>
            <a:endParaRPr lang="nl-BE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 cap="all">
                <a:solidFill>
                  <a:schemeClr val="tx2"/>
                </a:solidFill>
                <a:latin typeface="Gill Sans MT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258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68431A-243C-6646-A529-399826BDC3F6}" type="slidenum">
              <a:rPr lang="nl-BE"/>
              <a:pPr>
                <a:defRPr/>
              </a:pPr>
              <a:t>‹#›</a:t>
            </a:fld>
            <a:endParaRPr lang="nl-BE"/>
          </a:p>
        </p:txBody>
      </p:sp>
      <p:sp>
        <p:nvSpPr>
          <p:cNvPr id="3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 cap="all">
                <a:solidFill>
                  <a:schemeClr val="tx2"/>
                </a:solidFill>
                <a:latin typeface="Gill Sans MT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89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/>
          <p:nvPr userDrawn="1"/>
        </p:nvSpPr>
        <p:spPr>
          <a:xfrm>
            <a:off x="1436400" y="6604406"/>
            <a:ext cx="7267575" cy="173037"/>
          </a:xfrm>
          <a:prstGeom prst="rect">
            <a:avLst/>
          </a:prstGeom>
          <a:solidFill>
            <a:srgbClr val="DDDE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 smtClean="0"/>
              <a:t>Click to edit Master title style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>
          <a:xfrm>
            <a:off x="2232000" y="6596864"/>
            <a:ext cx="4772025" cy="172800"/>
          </a:xfrm>
          <a:prstGeom prst="rect">
            <a:avLst/>
          </a:prstGeom>
        </p:spPr>
        <p:txBody>
          <a:bodyPr anchor="ctr" anchorCtr="0"/>
          <a:lstStyle>
            <a:lvl1pPr>
              <a:defRPr sz="800" cap="all" baseline="0">
                <a:solidFill>
                  <a:srgbClr val="58595B"/>
                </a:solidFill>
                <a:latin typeface="+mj-lt"/>
              </a:defRPr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6" name="Picture 8" descr="imec + streepje.png"/>
          <p:cNvPicPr>
            <a:picLocks noChangeAspect="1"/>
          </p:cNvPicPr>
          <p:nvPr userDrawn="1"/>
        </p:nvPicPr>
        <p:blipFill>
          <a:blip r:embed="rId2" cstate="print"/>
          <a:srcRect t="26366"/>
          <a:stretch>
            <a:fillRect/>
          </a:stretch>
        </p:blipFill>
        <p:spPr bwMode="auto">
          <a:xfrm>
            <a:off x="227013" y="6424613"/>
            <a:ext cx="1130300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jdelijke aanduiding voor dianummer 5"/>
          <p:cNvSpPr txBox="1">
            <a:spLocks/>
          </p:cNvSpPr>
          <p:nvPr userDrawn="1"/>
        </p:nvSpPr>
        <p:spPr>
          <a:xfrm>
            <a:off x="8190000" y="6596864"/>
            <a:ext cx="495300" cy="1728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nl-B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2"/>
                </a:solidFill>
                <a:latin typeface="Gill Sans MT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defRPr/>
            </a:pPr>
            <a:fld id="{3AE9AD55-8829-974E-AC87-2F5B83B04F9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519238" y="6614013"/>
            <a:ext cx="638790" cy="138499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/>
          <a:p>
            <a:pPr>
              <a:defRPr/>
            </a:pPr>
            <a:r>
              <a:rPr lang="en-US" sz="900">
                <a:latin typeface="Gill Sans MT"/>
                <a:cs typeface="Gill Sans MT"/>
              </a:rPr>
              <a:t>© IMEC </a:t>
            </a:r>
            <a:r>
              <a:rPr lang="en-US" sz="900" smtClean="0">
                <a:latin typeface="Gill Sans MT"/>
                <a:cs typeface="Gill Sans MT"/>
              </a:rPr>
              <a:t>2012 </a:t>
            </a:r>
            <a:endParaRPr lang="en-US" sz="9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765561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imec-core-cmos_bcp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30644" y="3511306"/>
            <a:ext cx="4596130" cy="827489"/>
          </a:xfrm>
        </p:spPr>
        <p:txBody>
          <a:bodyPr/>
          <a:lstStyle>
            <a:lvl1pPr marL="0" indent="0" algn="l">
              <a:lnSpc>
                <a:spcPct val="80000"/>
              </a:lnSpc>
              <a:defRPr b="0">
                <a:solidFill>
                  <a:schemeClr val="accent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28835" y="4386263"/>
            <a:ext cx="4597909" cy="528686"/>
          </a:xfrm>
        </p:spPr>
        <p:txBody>
          <a:bodyPr/>
          <a:lstStyle>
            <a:lvl1pPr marL="93663" indent="-93663">
              <a:spcAft>
                <a:spcPts val="600"/>
              </a:spcAft>
              <a:tabLst>
                <a:tab pos="93663" algn="l"/>
              </a:tabLst>
              <a:defRPr sz="1600" b="1" cap="all"/>
            </a:lvl1pPr>
            <a:lvl2pPr marL="82550" indent="-82550">
              <a:spcBef>
                <a:spcPts val="0"/>
              </a:spcBef>
              <a:buFont typeface="Lucida Grande"/>
              <a:buChar char=" "/>
              <a:defRPr sz="1200" cap="all">
                <a:solidFill>
                  <a:schemeClr val="tx2"/>
                </a:solidFill>
              </a:defRPr>
            </a:lvl2pPr>
            <a:lvl3pPr>
              <a:buFont typeface="Lucida Grande"/>
              <a:buChar char=" "/>
              <a:defRPr sz="800">
                <a:solidFill>
                  <a:srgbClr val="58595B"/>
                </a:solidFill>
              </a:defRPr>
            </a:lvl3pPr>
            <a:lvl4pPr>
              <a:buFont typeface="Lucida Grande"/>
              <a:buChar char=" "/>
              <a:defRPr lang="nl-BE" sz="800" kern="120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4pPr>
            <a:lvl5pPr>
              <a:buFont typeface="Lucida Grande"/>
              <a:buChar char=" "/>
              <a:defRPr lang="nl-BE" sz="800" kern="120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imec-core-cmos-2.png"/>
          <p:cNvPicPr>
            <a:picLocks noChangeAspect="1"/>
          </p:cNvPicPr>
          <p:nvPr userDrawn="1"/>
        </p:nvPicPr>
        <p:blipFill>
          <a:blip r:embed="rId2" cstate="print"/>
          <a:srcRect r="36852" b="49136"/>
          <a:stretch>
            <a:fillRect/>
          </a:stretch>
        </p:blipFill>
        <p:spPr bwMode="auto">
          <a:xfrm>
            <a:off x="0" y="0"/>
            <a:ext cx="5773738" cy="348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 userDrawn="1"/>
        </p:nvSpPr>
        <p:spPr>
          <a:xfrm>
            <a:off x="1485900" y="3692525"/>
            <a:ext cx="2443163" cy="3841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900" b="1">
                <a:solidFill>
                  <a:srgbClr val="ED1941"/>
                </a:solidFill>
                <a:latin typeface="Gill Sans MT" charset="0"/>
                <a:cs typeface="+mn-cs"/>
              </a:rPr>
              <a:t>IMEC CORE CMOS</a:t>
            </a:r>
          </a:p>
        </p:txBody>
      </p:sp>
      <p:pic>
        <p:nvPicPr>
          <p:cNvPr id="6" name="Picture 15" descr="logo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35850" y="5486400"/>
            <a:ext cx="114935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74501" y="2557673"/>
            <a:ext cx="6797962" cy="1075313"/>
          </a:xfrm>
        </p:spPr>
        <p:txBody>
          <a:bodyPr lIns="0"/>
          <a:lstStyle>
            <a:lvl1pPr algn="l">
              <a:lnSpc>
                <a:spcPct val="100000"/>
              </a:lnSpc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404659" y="5551352"/>
            <a:ext cx="4597909" cy="528686"/>
          </a:xfrm>
        </p:spPr>
        <p:txBody>
          <a:bodyPr/>
          <a:lstStyle>
            <a:lvl1pPr marL="93663" indent="-93663">
              <a:spcAft>
                <a:spcPts val="600"/>
              </a:spcAft>
              <a:tabLst>
                <a:tab pos="93663" algn="l"/>
              </a:tabLst>
              <a:defRPr sz="1600" b="1" cap="all"/>
            </a:lvl1pPr>
            <a:lvl2pPr marL="82550" indent="-82550">
              <a:spcBef>
                <a:spcPts val="0"/>
              </a:spcBef>
              <a:buFont typeface="Lucida Grande"/>
              <a:buChar char=" "/>
              <a:defRPr sz="1200" cap="all">
                <a:solidFill>
                  <a:schemeClr val="tx2"/>
                </a:solidFill>
              </a:defRPr>
            </a:lvl2pPr>
            <a:lvl3pPr>
              <a:buFont typeface="Lucida Grande"/>
              <a:buChar char=" "/>
              <a:defRPr sz="800">
                <a:solidFill>
                  <a:srgbClr val="58595B"/>
                </a:solidFill>
              </a:defRPr>
            </a:lvl3pPr>
            <a:lvl4pPr>
              <a:buFont typeface="Lucida Grande"/>
              <a:buChar char=" "/>
              <a:defRPr lang="nl-BE" sz="800" kern="120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4pPr>
            <a:lvl5pPr>
              <a:buFont typeface="Lucida Grande"/>
              <a:buChar char=" "/>
              <a:defRPr lang="nl-BE" sz="800" kern="120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imec-cmore_bcwsf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30643" y="2217926"/>
            <a:ext cx="4431599" cy="827489"/>
          </a:xfrm>
        </p:spPr>
        <p:txBody>
          <a:bodyPr/>
          <a:lstStyle>
            <a:lvl1pPr marL="0" indent="0" algn="l">
              <a:lnSpc>
                <a:spcPct val="80000"/>
              </a:lnSpc>
              <a:defRPr b="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28836" y="3088499"/>
            <a:ext cx="4434186" cy="528686"/>
          </a:xfrm>
        </p:spPr>
        <p:txBody>
          <a:bodyPr/>
          <a:lstStyle>
            <a:lvl1pPr marL="93663" indent="-93663">
              <a:spcAft>
                <a:spcPts val="600"/>
              </a:spcAft>
              <a:tabLst>
                <a:tab pos="93663" algn="l"/>
              </a:tabLst>
              <a:defRPr sz="1600" b="1" cap="all"/>
            </a:lvl1pPr>
            <a:lvl2pPr marL="82550" indent="-82550">
              <a:spcBef>
                <a:spcPts val="0"/>
              </a:spcBef>
              <a:buFont typeface="Lucida Grande"/>
              <a:buChar char=" "/>
              <a:defRPr sz="1200" cap="all">
                <a:solidFill>
                  <a:schemeClr val="tx2"/>
                </a:solidFill>
              </a:defRPr>
            </a:lvl2pPr>
            <a:lvl3pPr>
              <a:buFont typeface="Lucida Grande"/>
              <a:buChar char=" "/>
              <a:defRPr sz="800">
                <a:solidFill>
                  <a:srgbClr val="58595B"/>
                </a:solidFill>
              </a:defRPr>
            </a:lvl3pPr>
            <a:lvl4pPr>
              <a:buFont typeface="Lucida Grande"/>
              <a:buChar char=" "/>
              <a:defRPr lang="nl-BE" sz="800" kern="120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4pPr>
            <a:lvl5pPr>
              <a:buFont typeface="Lucida Grande"/>
              <a:buChar char=" "/>
              <a:defRPr lang="nl-BE" sz="800" kern="120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imec-cmore-2.png"/>
          <p:cNvPicPr>
            <a:picLocks noChangeAspect="1"/>
          </p:cNvPicPr>
          <p:nvPr userDrawn="1"/>
        </p:nvPicPr>
        <p:blipFill rotWithShape="1">
          <a:blip r:embed="rId2" cstate="print"/>
          <a:srcRect b="5455"/>
          <a:stretch/>
        </p:blipFill>
        <p:spPr bwMode="auto">
          <a:xfrm>
            <a:off x="0" y="0"/>
            <a:ext cx="9144000" cy="6483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 userDrawn="1"/>
        </p:nvSpPr>
        <p:spPr>
          <a:xfrm>
            <a:off x="1485900" y="3692525"/>
            <a:ext cx="1827213" cy="3841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900" b="1">
                <a:solidFill>
                  <a:schemeClr val="accent2"/>
                </a:solidFill>
                <a:latin typeface="Gill Sans MT" charset="0"/>
                <a:cs typeface="+mn-cs"/>
              </a:rPr>
              <a:t>IMEC CMORE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74501" y="2557673"/>
            <a:ext cx="6797962" cy="1075313"/>
          </a:xfrm>
        </p:spPr>
        <p:txBody>
          <a:bodyPr lIns="0"/>
          <a:lstStyle>
            <a:lvl1pPr algn="l">
              <a:lnSpc>
                <a:spcPct val="100000"/>
              </a:lnSpc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404659" y="5551352"/>
            <a:ext cx="4597909" cy="528686"/>
          </a:xfrm>
        </p:spPr>
        <p:txBody>
          <a:bodyPr/>
          <a:lstStyle>
            <a:lvl1pPr marL="93663" indent="-93663">
              <a:spcAft>
                <a:spcPts val="600"/>
              </a:spcAft>
              <a:tabLst>
                <a:tab pos="93663" algn="l"/>
              </a:tabLst>
              <a:defRPr sz="1600" b="1" cap="all"/>
            </a:lvl1pPr>
            <a:lvl2pPr marL="82550" indent="-82550">
              <a:spcBef>
                <a:spcPts val="0"/>
              </a:spcBef>
              <a:buFont typeface="Lucida Grande"/>
              <a:buChar char=" "/>
              <a:defRPr sz="1200" cap="all">
                <a:solidFill>
                  <a:schemeClr val="tx2"/>
                </a:solidFill>
              </a:defRPr>
            </a:lvl2pPr>
            <a:lvl3pPr>
              <a:buFont typeface="Lucida Grande"/>
              <a:buChar char=" "/>
              <a:defRPr sz="800">
                <a:solidFill>
                  <a:srgbClr val="58595B"/>
                </a:solidFill>
              </a:defRPr>
            </a:lvl3pPr>
            <a:lvl4pPr>
              <a:buFont typeface="Lucida Grande"/>
              <a:buChar char=" "/>
              <a:defRPr lang="nl-BE" sz="800" kern="120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4pPr>
            <a:lvl5pPr>
              <a:buFont typeface="Lucida Grande"/>
              <a:buChar char=" "/>
              <a:defRPr lang="nl-BE" sz="800" kern="120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imec-energy_pasw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30643" y="2217926"/>
            <a:ext cx="4666687" cy="827489"/>
          </a:xfrm>
        </p:spPr>
        <p:txBody>
          <a:bodyPr/>
          <a:lstStyle>
            <a:lvl1pPr marL="0" indent="0" algn="l">
              <a:lnSpc>
                <a:spcPct val="80000"/>
              </a:lnSpc>
              <a:defRPr b="0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28836" y="3088499"/>
            <a:ext cx="4434186" cy="528686"/>
          </a:xfrm>
        </p:spPr>
        <p:txBody>
          <a:bodyPr/>
          <a:lstStyle>
            <a:lvl1pPr marL="93663" indent="-93663">
              <a:spcAft>
                <a:spcPts val="600"/>
              </a:spcAft>
              <a:tabLst>
                <a:tab pos="93663" algn="l"/>
              </a:tabLst>
              <a:defRPr sz="1600" b="1" cap="all"/>
            </a:lvl1pPr>
            <a:lvl2pPr marL="82550" indent="-82550">
              <a:spcBef>
                <a:spcPts val="0"/>
              </a:spcBef>
              <a:buFont typeface="Lucida Grande"/>
              <a:buChar char=" "/>
              <a:defRPr sz="1200" cap="all">
                <a:solidFill>
                  <a:schemeClr val="tx2"/>
                </a:solidFill>
              </a:defRPr>
            </a:lvl2pPr>
            <a:lvl3pPr>
              <a:buFont typeface="Lucida Grande"/>
              <a:buChar char=" "/>
              <a:defRPr sz="800">
                <a:solidFill>
                  <a:srgbClr val="58595B"/>
                </a:solidFill>
              </a:defRPr>
            </a:lvl3pPr>
            <a:lvl4pPr>
              <a:buFont typeface="Lucida Grande"/>
              <a:buChar char=" "/>
              <a:defRPr lang="nl-BE" sz="800" kern="120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4pPr>
            <a:lvl5pPr>
              <a:buFont typeface="Lucida Grande"/>
              <a:buChar char=" "/>
              <a:defRPr lang="nl-BE" sz="800" kern="120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4.png"/><Relationship Id="rId5" Type="http://schemas.openxmlformats.org/officeDocument/2006/relationships/image" Target="../media/image5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5.emf"/><Relationship Id="rId5" Type="http://schemas.openxmlformats.org/officeDocument/2006/relationships/image" Target="../media/image5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6.emf"/><Relationship Id="rId5" Type="http://schemas.openxmlformats.org/officeDocument/2006/relationships/image" Target="../media/image5.png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239000" cy="971550"/>
          </a:xfrm>
          <a:prstGeom prst="rect">
            <a:avLst/>
          </a:prstGeom>
        </p:spPr>
        <p:txBody>
          <a:bodyPr vert="horz" wrap="square" lIns="18000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nl-NL" smtClean="0"/>
              <a:t>Klik om de stijl te bewerken</a:t>
            </a:r>
            <a:endParaRPr lang="nl-BE" smtClean="0"/>
          </a:p>
        </p:txBody>
      </p:sp>
      <p:sp>
        <p:nvSpPr>
          <p:cNvPr id="1027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1447800" y="1328738"/>
            <a:ext cx="7239000" cy="479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modelstijlen te bewerken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all">
          <a:solidFill>
            <a:schemeClr val="accent1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Gill Sans MT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Gill Sans MT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Gill Sans MT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Gill Sans MT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Gill Sans MT" charset="0"/>
          <a:ea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Gill Sans MT" charset="0"/>
          <a:ea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Gill Sans MT" charset="0"/>
          <a:ea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Gill Sans MT" charset="0"/>
          <a:ea typeface="ＭＳ Ｐゴシック" charset="-128"/>
        </a:defRPr>
      </a:lvl9pPr>
    </p:titleStyle>
    <p:bodyStyle>
      <a:lvl1pPr marL="93663" indent="-93663" algn="l" rtl="0" eaLnBrk="1" fontAlgn="base" hangingPunct="1">
        <a:spcBef>
          <a:spcPts val="1200"/>
        </a:spcBef>
        <a:spcAft>
          <a:spcPts val="0"/>
        </a:spcAft>
        <a:buFont typeface="Lucida Grande" charset="0"/>
        <a:buChar char=" "/>
        <a:defRPr lang="nl-NL" sz="28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365125" indent="-271463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SzPct val="100000"/>
        <a:buFont typeface="Lucida Grande" charset="0"/>
        <a:buChar char="▸"/>
        <a:defRPr lang="nl-NL"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620713" indent="-241300" algn="l" rtl="0" eaLnBrk="1" fontAlgn="base" hangingPunct="1">
        <a:spcBef>
          <a:spcPts val="0"/>
        </a:spcBef>
        <a:spcAft>
          <a:spcPts val="500"/>
        </a:spcAft>
        <a:buClr>
          <a:schemeClr val="accent1"/>
        </a:buClr>
        <a:buFont typeface="Lucida Grande" charset="0"/>
        <a:buChar char="-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900113" indent="-279400" algn="l" rtl="0" eaLnBrk="1" fontAlgn="base" hangingPunct="1">
        <a:spcBef>
          <a:spcPts val="0"/>
        </a:spcBef>
        <a:spcAft>
          <a:spcPts val="500"/>
        </a:spcAft>
        <a:buClr>
          <a:schemeClr val="accent1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1166813" indent="-266700" algn="l" rtl="0" eaLnBrk="1" fontAlgn="base" hangingPunct="1">
        <a:spcBef>
          <a:spcPts val="0"/>
        </a:spcBef>
        <a:spcAft>
          <a:spcPts val="500"/>
        </a:spcAft>
        <a:buClr>
          <a:schemeClr val="accent1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239000" cy="971550"/>
          </a:xfrm>
          <a:prstGeom prst="rect">
            <a:avLst/>
          </a:prstGeom>
        </p:spPr>
        <p:txBody>
          <a:bodyPr vert="horz" wrap="square" lIns="18000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nl-NL" smtClean="0"/>
              <a:t>Klik om de stijl te bewerken</a:t>
            </a:r>
            <a:endParaRPr lang="nl-BE" smtClean="0"/>
          </a:p>
        </p:txBody>
      </p:sp>
      <p:sp>
        <p:nvSpPr>
          <p:cNvPr id="23555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1447800" y="1328738"/>
            <a:ext cx="7239000" cy="479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36688" y="6605588"/>
            <a:ext cx="7267575" cy="173037"/>
          </a:xfrm>
          <a:prstGeom prst="rect">
            <a:avLst/>
          </a:prstGeom>
          <a:solidFill>
            <a:srgbClr val="DDDE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232025" y="6596864"/>
            <a:ext cx="4772025" cy="1728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800" cap="all">
                <a:solidFill>
                  <a:schemeClr val="tx2"/>
                </a:solidFill>
                <a:latin typeface="Gill Sans MT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191500" y="6596864"/>
            <a:ext cx="495300" cy="1728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tx2"/>
                </a:solidFill>
                <a:latin typeface="Gill Sans MT" charset="0"/>
                <a:cs typeface="+mn-cs"/>
              </a:defRPr>
            </a:lvl1pPr>
          </a:lstStyle>
          <a:p>
            <a:pPr>
              <a:defRPr/>
            </a:pPr>
            <a:fld id="{164EA185-A341-7646-8A3F-B2E484DAB6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23559" name="Picture 7" descr="imec + streepje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7013" y="6308725"/>
            <a:ext cx="11303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0" name="Picture 9" descr="holst-centre_noNL.png"/>
          <p:cNvPicPr>
            <a:picLocks noChangeAspect="1"/>
          </p:cNvPicPr>
          <p:nvPr/>
        </p:nvPicPr>
        <p:blipFill>
          <a:blip r:embed="rId6" cstate="print"/>
          <a:srcRect r="3429"/>
          <a:stretch>
            <a:fillRect/>
          </a:stretch>
        </p:blipFill>
        <p:spPr bwMode="auto">
          <a:xfrm>
            <a:off x="104775" y="5586413"/>
            <a:ext cx="13303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519238" y="6614014"/>
            <a:ext cx="638790" cy="138499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/>
          <a:p>
            <a:pPr>
              <a:defRPr/>
            </a:pPr>
            <a:r>
              <a:rPr lang="en-US" sz="900">
                <a:latin typeface="Gill Sans MT"/>
                <a:cs typeface="Gill Sans MT"/>
              </a:rPr>
              <a:t>© IMEC </a:t>
            </a:r>
            <a:r>
              <a:rPr lang="en-US" sz="900" smtClean="0">
                <a:latin typeface="Gill Sans MT"/>
                <a:cs typeface="Gill Sans MT"/>
              </a:rPr>
              <a:t>2012</a:t>
            </a:r>
            <a:endParaRPr lang="en-US" sz="900">
              <a:latin typeface="Gill Sans MT"/>
              <a:cs typeface="Gill Sans M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 cap="all">
          <a:solidFill>
            <a:schemeClr val="accent1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Gill Sans MT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Gill Sans MT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Gill Sans MT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Gill Sans MT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Gill Sans MT" charset="0"/>
          <a:ea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Gill Sans MT" charset="0"/>
          <a:ea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Gill Sans MT" charset="0"/>
          <a:ea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Gill Sans MT" charset="0"/>
          <a:ea typeface="ＭＳ Ｐゴシック" charset="-128"/>
        </a:defRPr>
      </a:lvl9pPr>
    </p:titleStyle>
    <p:bodyStyle>
      <a:lvl1pPr marL="93663" indent="-93663" algn="l" rtl="0" eaLnBrk="0" fontAlgn="base" hangingPunct="0">
        <a:spcBef>
          <a:spcPts val="600"/>
        </a:spcBef>
        <a:spcAft>
          <a:spcPts val="1200"/>
        </a:spcAft>
        <a:buFont typeface="Lucida Grande" charset="0"/>
        <a:buChar char=" "/>
        <a:defRPr lang="nl-NL" sz="28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365125" indent="-2714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Lucida Grande" charset="0"/>
        <a:buChar char="▸"/>
        <a:defRPr lang="nl-NL"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620713" indent="-2413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Lucida Grande" charset="0"/>
        <a:buChar char="-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900113" indent="-2794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1166813" indent="-2667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239000" cy="971550"/>
          </a:xfrm>
          <a:prstGeom prst="rect">
            <a:avLst/>
          </a:prstGeom>
        </p:spPr>
        <p:txBody>
          <a:bodyPr vert="horz" wrap="square" lIns="18000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nl-NL" smtClean="0"/>
              <a:t>Klik om de stijl te bewerken</a:t>
            </a:r>
            <a:endParaRPr lang="nl-BE" smtClean="0"/>
          </a:p>
        </p:txBody>
      </p:sp>
      <p:sp>
        <p:nvSpPr>
          <p:cNvPr id="23555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1447800" y="1328738"/>
            <a:ext cx="7239000" cy="479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36688" y="6605588"/>
            <a:ext cx="7267575" cy="173037"/>
          </a:xfrm>
          <a:prstGeom prst="rect">
            <a:avLst/>
          </a:prstGeom>
          <a:solidFill>
            <a:srgbClr val="DDDE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232025" y="6596864"/>
            <a:ext cx="4772025" cy="1728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800" cap="all">
                <a:solidFill>
                  <a:schemeClr val="tx2"/>
                </a:solidFill>
                <a:latin typeface="Gill Sans MT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191500" y="6596864"/>
            <a:ext cx="495300" cy="1728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tx2"/>
                </a:solidFill>
                <a:latin typeface="Gill Sans MT" charset="0"/>
                <a:cs typeface="+mn-cs"/>
              </a:defRPr>
            </a:lvl1pPr>
          </a:lstStyle>
          <a:p>
            <a:pPr>
              <a:defRPr/>
            </a:pPr>
            <a:fld id="{164EA185-A341-7646-8A3F-B2E484DAB6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23559" name="Picture 7" descr="imec + streepje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7013" y="6308725"/>
            <a:ext cx="11303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519238" y="6614014"/>
            <a:ext cx="638790" cy="138499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/>
          <a:p>
            <a:pPr>
              <a:defRPr/>
            </a:pPr>
            <a:r>
              <a:rPr lang="en-US" sz="900">
                <a:latin typeface="Gill Sans MT"/>
                <a:cs typeface="Gill Sans MT"/>
              </a:rPr>
              <a:t>© IMEC </a:t>
            </a:r>
            <a:r>
              <a:rPr lang="en-US" sz="900" smtClean="0">
                <a:latin typeface="Gill Sans MT"/>
                <a:cs typeface="Gill Sans MT"/>
              </a:rPr>
              <a:t>2012</a:t>
            </a:r>
            <a:endParaRPr lang="en-US" sz="900">
              <a:latin typeface="Gill Sans MT"/>
              <a:cs typeface="Gill Sans M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8219" y="5284439"/>
            <a:ext cx="1108599" cy="84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81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 cap="all">
          <a:solidFill>
            <a:schemeClr val="accent1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Gill Sans MT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Gill Sans MT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Gill Sans MT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Gill Sans MT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Gill Sans MT" charset="0"/>
          <a:ea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Gill Sans MT" charset="0"/>
          <a:ea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Gill Sans MT" charset="0"/>
          <a:ea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Gill Sans MT" charset="0"/>
          <a:ea typeface="ＭＳ Ｐゴシック" charset="-128"/>
        </a:defRPr>
      </a:lvl9pPr>
    </p:titleStyle>
    <p:bodyStyle>
      <a:lvl1pPr marL="93663" indent="-93663" algn="l" rtl="0" eaLnBrk="0" fontAlgn="base" hangingPunct="0">
        <a:spcBef>
          <a:spcPts val="600"/>
        </a:spcBef>
        <a:spcAft>
          <a:spcPts val="1200"/>
        </a:spcAft>
        <a:buFont typeface="Lucida Grande" charset="0"/>
        <a:buChar char=" "/>
        <a:defRPr lang="nl-NL" sz="28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365125" indent="-2714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Lucida Grande" charset="0"/>
        <a:buChar char="▸"/>
        <a:defRPr lang="nl-NL"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620713" indent="-2413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Lucida Grande" charset="0"/>
        <a:buChar char="-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900113" indent="-2794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1166813" indent="-2667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239000" cy="971550"/>
          </a:xfrm>
          <a:prstGeom prst="rect">
            <a:avLst/>
          </a:prstGeom>
        </p:spPr>
        <p:txBody>
          <a:bodyPr vert="horz" wrap="square" lIns="18000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nl-NL" dirty="0" smtClean="0"/>
              <a:t>Klik om de stijl te bewerken</a:t>
            </a:r>
            <a:endParaRPr lang="nl-BE" dirty="0" smtClean="0"/>
          </a:p>
        </p:txBody>
      </p:sp>
      <p:sp>
        <p:nvSpPr>
          <p:cNvPr id="4099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1447800" y="1328738"/>
            <a:ext cx="7239000" cy="479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36688" y="6605588"/>
            <a:ext cx="7267575" cy="173037"/>
          </a:xfrm>
          <a:prstGeom prst="rect">
            <a:avLst/>
          </a:prstGeom>
          <a:solidFill>
            <a:srgbClr val="DDDE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75000" y="6597650"/>
            <a:ext cx="4772025" cy="1714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800" cap="all">
                <a:solidFill>
                  <a:schemeClr val="tx2"/>
                </a:solidFill>
                <a:latin typeface="Gill Sans MT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191500" y="6597650"/>
            <a:ext cx="495300" cy="1714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tx2"/>
                </a:solidFill>
                <a:latin typeface="Gill Sans MT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B0D40C03-59F1-F74A-AEC2-EB266482E6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4103" name="Picture 7" descr="imec + streepj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6308725"/>
            <a:ext cx="11303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0" name="TextBox 9"/>
          <p:cNvSpPr txBox="1">
            <a:spLocks noChangeArrowheads="1"/>
          </p:cNvSpPr>
          <p:nvPr/>
        </p:nvSpPr>
        <p:spPr bwMode="auto">
          <a:xfrm>
            <a:off x="1519238" y="6613525"/>
            <a:ext cx="1565275" cy="13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900" smtClean="0">
                <a:latin typeface="Gill Sans MT" charset="0"/>
                <a:cs typeface="Gill Sans MT" charset="0"/>
              </a:rPr>
              <a:t>© IMEC 2012 / CONFIDENTIAL</a:t>
            </a:r>
          </a:p>
        </p:txBody>
      </p:sp>
      <p:pic>
        <p:nvPicPr>
          <p:cNvPr id="4105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5575300"/>
            <a:ext cx="1163638" cy="72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49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 cap="all">
          <a:solidFill>
            <a:schemeClr val="accent1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Gill Sans MT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Gill Sans MT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Gill Sans MT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Gill Sans MT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Gill Sans MT" charset="0"/>
          <a:ea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Gill Sans MT" charset="0"/>
          <a:ea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Gill Sans MT" charset="0"/>
          <a:ea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Gill Sans MT" charset="0"/>
          <a:ea typeface="ＭＳ Ｐゴシック" charset="-128"/>
        </a:defRPr>
      </a:lvl9pPr>
    </p:titleStyle>
    <p:bodyStyle>
      <a:lvl1pPr marL="93663" indent="-93663" algn="l" rtl="0" eaLnBrk="0" fontAlgn="base" hangingPunct="0">
        <a:spcBef>
          <a:spcPts val="600"/>
        </a:spcBef>
        <a:spcAft>
          <a:spcPts val="1200"/>
        </a:spcAft>
        <a:buFont typeface="Lucida Grande" charset="0"/>
        <a:buChar char=" "/>
        <a:defRPr lang="nl-NL" sz="28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365125" indent="-2714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Lucida Grande" charset="0"/>
        <a:buChar char="▸"/>
        <a:defRPr lang="nl-NL"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620713" indent="-2413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Lucida Grande" charset="0"/>
        <a:buChar char="-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900113" indent="-2794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buChar char="§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1166813" indent="-2667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../doxygen/html/example1_2top_8h_source.html" TargetMode="External"/><Relationship Id="rId2" Type="http://schemas.openxmlformats.org/officeDocument/2006/relationships/hyperlink" Target="../doxygen/html/example1_2main_8cpp_source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../doxygen/html/example1_2top_8cpp_source.html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../doxygen/html/example1_2Makefile_source.html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../doxygen/html/exercise1_2master_8cpp_source.html" TargetMode="External"/><Relationship Id="rId3" Type="http://schemas.openxmlformats.org/officeDocument/2006/relationships/hyperlink" Target="../doxygen/html/exercise1_2top_8h_source.html" TargetMode="External"/><Relationship Id="rId7" Type="http://schemas.openxmlformats.org/officeDocument/2006/relationships/hyperlink" Target="../doxygen/html/exercise1_2master_8h_source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hyperlink" Target="../doxygen/html/exercise1_2slave_8cpp_source.html" TargetMode="External"/><Relationship Id="rId5" Type="http://schemas.openxmlformats.org/officeDocument/2006/relationships/hyperlink" Target="../doxygen/html/exercise1_2slave_8h_source.html" TargetMode="External"/><Relationship Id="rId4" Type="http://schemas.openxmlformats.org/officeDocument/2006/relationships/hyperlink" Target="../doxygen/html/exercise1_2top_8cpp_source.html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../doxygen/html/example2_2top_8cpp_source.html" TargetMode="External"/><Relationship Id="rId7" Type="http://schemas.openxmlformats.org/officeDocument/2006/relationships/hyperlink" Target="../doxygen/html/example2_2master_8cpp_source.html" TargetMode="External"/><Relationship Id="rId2" Type="http://schemas.openxmlformats.org/officeDocument/2006/relationships/hyperlink" Target="../doxygen/html/example2_2top_8h_source.html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../doxygen/html/example2_2master_8h_source.html" TargetMode="External"/><Relationship Id="rId5" Type="http://schemas.openxmlformats.org/officeDocument/2006/relationships/hyperlink" Target="../doxygen/html/example2_2slave_8cpp_source.html" TargetMode="External"/><Relationship Id="rId4" Type="http://schemas.openxmlformats.org/officeDocument/2006/relationships/hyperlink" Target="../doxygen/html/example2_2slave_8h_source.html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../doxygen/html/example3_2master_8cpp_source.html" TargetMode="External"/><Relationship Id="rId3" Type="http://schemas.openxmlformats.org/officeDocument/2006/relationships/hyperlink" Target="../doxygen/html/example3_2top_8h_source.html" TargetMode="External"/><Relationship Id="rId7" Type="http://schemas.openxmlformats.org/officeDocument/2006/relationships/hyperlink" Target="../doxygen/html/example3_2master_8h_source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../doxygen/html/example3_2slave_8cpp_source.html" TargetMode="External"/><Relationship Id="rId5" Type="http://schemas.openxmlformats.org/officeDocument/2006/relationships/hyperlink" Target="../doxygen/html/example3_2slave_8h_source.html" TargetMode="External"/><Relationship Id="rId4" Type="http://schemas.openxmlformats.org/officeDocument/2006/relationships/hyperlink" Target="../doxygen/html/example3_2top_8cpp_source.html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../doxygen/html/example1_2master_8cpp_source.html" TargetMode="External"/><Relationship Id="rId3" Type="http://schemas.openxmlformats.org/officeDocument/2006/relationships/hyperlink" Target="../doxygen/html/example1_2top_8h_source.html" TargetMode="External"/><Relationship Id="rId7" Type="http://schemas.openxmlformats.org/officeDocument/2006/relationships/hyperlink" Target="../doxygen/html/example1_2master_8h_source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../doxygen/html/example1_2slave_8cpp_source.html" TargetMode="External"/><Relationship Id="rId5" Type="http://schemas.openxmlformats.org/officeDocument/2006/relationships/hyperlink" Target="../doxygen/html/example1_2slave_8h_source.html" TargetMode="External"/><Relationship Id="rId4" Type="http://schemas.openxmlformats.org/officeDocument/2006/relationships/hyperlink" Target="../doxygen/html/example1_2top_8cpp_source.html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../doxygen/html/example3_2top_8cpp_source.html" TargetMode="External"/><Relationship Id="rId7" Type="http://schemas.openxmlformats.org/officeDocument/2006/relationships/hyperlink" Target="../doxygen/html/example3_2master_8cpp_source.html" TargetMode="External"/><Relationship Id="rId2" Type="http://schemas.openxmlformats.org/officeDocument/2006/relationships/hyperlink" Target="../doxygen/html/example3_2top_8h_source.html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../doxygen/html/example3_2master_8h_source.html" TargetMode="External"/><Relationship Id="rId5" Type="http://schemas.openxmlformats.org/officeDocument/2006/relationships/hyperlink" Target="../doxygen/html/example3_2slave_8cpp_source.html" TargetMode="External"/><Relationship Id="rId4" Type="http://schemas.openxmlformats.org/officeDocument/2006/relationships/hyperlink" Target="../doxygen/html/example3_2slave_8h_source.html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../doxygen/html/exercise2_2master_8cpp_source.html" TargetMode="External"/><Relationship Id="rId3" Type="http://schemas.openxmlformats.org/officeDocument/2006/relationships/hyperlink" Target="../doxygen/html/exercise2_2top_8h_source.html" TargetMode="External"/><Relationship Id="rId7" Type="http://schemas.openxmlformats.org/officeDocument/2006/relationships/hyperlink" Target="../doxygen/html/exercise2_2master_8h_source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hyperlink" Target="../doxygen/html/exercise2_2slave_8cpp_source.html" TargetMode="External"/><Relationship Id="rId5" Type="http://schemas.openxmlformats.org/officeDocument/2006/relationships/hyperlink" Target="../doxygen/html/exercise2_2slave_8h_source.html" TargetMode="External"/><Relationship Id="rId4" Type="http://schemas.openxmlformats.org/officeDocument/2006/relationships/hyperlink" Target="../doxygen/html/exercise2_2top_8cpp_source.html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../doxygen/html/example6_2master_8cpp_source.html" TargetMode="External"/><Relationship Id="rId3" Type="http://schemas.openxmlformats.org/officeDocument/2006/relationships/hyperlink" Target="../doxygen/html/example6_2top_8h_source.html" TargetMode="External"/><Relationship Id="rId7" Type="http://schemas.openxmlformats.org/officeDocument/2006/relationships/hyperlink" Target="../doxygen/html/example6_2master_8h_source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hyperlink" Target="../doxygen/html/example6_2slave_8cpp_source.html" TargetMode="External"/><Relationship Id="rId5" Type="http://schemas.openxmlformats.org/officeDocument/2006/relationships/hyperlink" Target="../doxygen/html/example6_2slave_8h_source.html" TargetMode="External"/><Relationship Id="rId4" Type="http://schemas.openxmlformats.org/officeDocument/2006/relationships/hyperlink" Target="../doxygen/html/example6_2top_8cpp_source.html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../doxygen/html/exercise3_2master_8cpp_source.html" TargetMode="External"/><Relationship Id="rId3" Type="http://schemas.openxmlformats.org/officeDocument/2006/relationships/hyperlink" Target="../doxygen/html/exercise3_2top_8h_source.html" TargetMode="External"/><Relationship Id="rId7" Type="http://schemas.openxmlformats.org/officeDocument/2006/relationships/hyperlink" Target="../doxygen/html/exercise3_2master_8h_source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hyperlink" Target="../doxygen/html/exercise3_2slave_8cpp_source.html" TargetMode="External"/><Relationship Id="rId5" Type="http://schemas.openxmlformats.org/officeDocument/2006/relationships/hyperlink" Target="../doxygen/html/exercise3_2slave_8h_source.html" TargetMode="External"/><Relationship Id="rId4" Type="http://schemas.openxmlformats.org/officeDocument/2006/relationships/hyperlink" Target="../doxygen/html/exercise3_2top_8cpp_source.html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../doxygen/html/example8_2top_8cpp_source.html" TargetMode="External"/><Relationship Id="rId2" Type="http://schemas.openxmlformats.org/officeDocument/2006/relationships/hyperlink" Target="../doxygen/html/example8_2bus_8h_source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../doxygen/html/example8_2top_8h_source.html" TargetMode="Externa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../doxygen/html/example1_2top_8cpp_source.html" TargetMode="External"/><Relationship Id="rId7" Type="http://schemas.openxmlformats.org/officeDocument/2006/relationships/hyperlink" Target="../doxygen/html/example1_2master_8cpp_source.html" TargetMode="External"/><Relationship Id="rId2" Type="http://schemas.openxmlformats.org/officeDocument/2006/relationships/hyperlink" Target="../doxygen/html/example1_2top_8h_source.html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../doxygen/html/example1_2master_8h_source.html" TargetMode="External"/><Relationship Id="rId5" Type="http://schemas.openxmlformats.org/officeDocument/2006/relationships/hyperlink" Target="../doxygen/html/example1_2slave_8cpp_source.html" TargetMode="External"/><Relationship Id="rId4" Type="http://schemas.openxmlformats.org/officeDocument/2006/relationships/hyperlink" Target="../doxygen/html/example1_2slave_8h_source.html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cap="none" dirty="0" smtClean="0"/>
              <a:t>Transaction level modelling</a:t>
            </a:r>
            <a:endParaRPr lang="en-GB" cap="non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none" dirty="0" smtClean="0"/>
              <a:t>TLM2 based system models in practice</a:t>
            </a:r>
            <a:endParaRPr lang="en-US" cap="non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Structure of the examples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270987"/>
            <a:ext cx="7239000" cy="5226065"/>
          </a:xfrm>
        </p:spPr>
        <p:txBody>
          <a:bodyPr/>
          <a:lstStyle/>
          <a:p>
            <a:pPr lvl="1"/>
            <a:r>
              <a:rPr lang="en-GB" dirty="0" smtClean="0">
                <a:hlinkClick r:id="rId2" action="ppaction://hlinkfile"/>
              </a:rPr>
              <a:t>main.cpp</a:t>
            </a:r>
            <a:endParaRPr lang="en-GB" dirty="0" smtClean="0"/>
          </a:p>
          <a:p>
            <a:pPr lvl="2"/>
            <a:r>
              <a:rPr lang="en-GB" dirty="0" smtClean="0"/>
              <a:t>generic simulation set-up: </a:t>
            </a:r>
            <a:r>
              <a:rPr lang="en-GB" dirty="0" err="1" smtClean="0"/>
              <a:t>sc_main</a:t>
            </a:r>
            <a:r>
              <a:rPr lang="en-GB" dirty="0" smtClean="0"/>
              <a:t> function instantiating top modules and starting simulation</a:t>
            </a:r>
          </a:p>
          <a:p>
            <a:pPr lvl="1"/>
            <a:r>
              <a:rPr lang="en-GB" dirty="0" err="1" smtClean="0">
                <a:hlinkClick r:id="rId3" action="ppaction://hlinkfile"/>
              </a:rPr>
              <a:t>top.h</a:t>
            </a:r>
            <a:r>
              <a:rPr lang="en-GB" dirty="0" smtClean="0"/>
              <a:t> </a:t>
            </a:r>
            <a:r>
              <a:rPr lang="en-GB" dirty="0" smtClean="0">
                <a:hlinkClick r:id="rId4" action="ppaction://hlinkfile"/>
              </a:rPr>
              <a:t>top.cpp</a:t>
            </a:r>
            <a:endParaRPr lang="en-GB" dirty="0" smtClean="0"/>
          </a:p>
          <a:p>
            <a:pPr lvl="2"/>
            <a:r>
              <a:rPr lang="en-GB" dirty="0" smtClean="0"/>
              <a:t>interface and implementation of the example</a:t>
            </a:r>
          </a:p>
          <a:p>
            <a:pPr lvl="2"/>
            <a:r>
              <a:rPr lang="en-GB" dirty="0" smtClean="0"/>
              <a:t>public interface is generic</a:t>
            </a:r>
          </a:p>
          <a:p>
            <a:pPr lvl="2"/>
            <a:r>
              <a:rPr lang="en-GB" dirty="0" smtClean="0"/>
              <a:t>implementation is specific per example (every example instantiates and connects specific modules)</a:t>
            </a:r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2"/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Structure of the examples: </a:t>
            </a:r>
            <a:r>
              <a:rPr lang="en-GB" dirty="0" err="1" smtClean="0"/>
              <a:t>Makefile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319113"/>
            <a:ext cx="7239000" cy="4797425"/>
          </a:xfrm>
        </p:spPr>
        <p:txBody>
          <a:bodyPr/>
          <a:lstStyle/>
          <a:p>
            <a:pPr lvl="1"/>
            <a:r>
              <a:rPr lang="en-GB" dirty="0" err="1" smtClean="0">
                <a:hlinkClick r:id="rId2" action="ppaction://hlinkfile"/>
              </a:rPr>
              <a:t>Makefile</a:t>
            </a:r>
            <a:r>
              <a:rPr lang="en-GB" dirty="0" smtClean="0"/>
              <a:t> targets:</a:t>
            </a:r>
          </a:p>
          <a:p>
            <a:pPr lvl="2"/>
            <a:r>
              <a:rPr lang="en-GB" dirty="0" smtClean="0"/>
              <a:t>clean</a:t>
            </a:r>
          </a:p>
          <a:p>
            <a:pPr lvl="3"/>
            <a:r>
              <a:rPr lang="en-GB" dirty="0" smtClean="0"/>
              <a:t>remove generated binaries (triggering full rebuild)</a:t>
            </a:r>
          </a:p>
          <a:p>
            <a:pPr lvl="2"/>
            <a:r>
              <a:rPr lang="en-GB" dirty="0" err="1" smtClean="0"/>
              <a:t>very_clean</a:t>
            </a:r>
            <a:endParaRPr lang="en-GB" dirty="0" smtClean="0"/>
          </a:p>
          <a:p>
            <a:pPr lvl="3"/>
            <a:r>
              <a:rPr lang="en-GB" dirty="0" smtClean="0"/>
              <a:t>remove more generated stuff (cleaning to original state)</a:t>
            </a:r>
          </a:p>
          <a:p>
            <a:pPr lvl="2"/>
            <a:r>
              <a:rPr lang="en-GB" dirty="0" smtClean="0"/>
              <a:t>build (default)</a:t>
            </a:r>
          </a:p>
          <a:p>
            <a:pPr lvl="3"/>
            <a:r>
              <a:rPr lang="en-GB" dirty="0" smtClean="0"/>
              <a:t>build example binary</a:t>
            </a:r>
          </a:p>
          <a:p>
            <a:pPr lvl="2"/>
            <a:r>
              <a:rPr lang="en-GB" dirty="0" smtClean="0"/>
              <a:t>run </a:t>
            </a:r>
          </a:p>
          <a:p>
            <a:pPr lvl="3"/>
            <a:r>
              <a:rPr lang="en-GB" dirty="0" smtClean="0"/>
              <a:t>run example binary</a:t>
            </a:r>
          </a:p>
          <a:p>
            <a:pPr lvl="2"/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83264"/>
            <a:ext cx="7239000" cy="971550"/>
          </a:xfrm>
        </p:spPr>
        <p:txBody>
          <a:bodyPr/>
          <a:lstStyle/>
          <a:p>
            <a:r>
              <a:rPr lang="en-GB" dirty="0" smtClean="0"/>
              <a:t>Hands-on preparation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Create and go to working directory</a:t>
            </a:r>
          </a:p>
          <a:p>
            <a:pPr lvl="2"/>
            <a:r>
              <a:rPr lang="en-GB" dirty="0" err="1" smtClean="0"/>
              <a:t>mkdir</a:t>
            </a:r>
            <a:r>
              <a:rPr lang="en-GB" dirty="0" smtClean="0"/>
              <a:t> /scratch/&lt;login&gt;</a:t>
            </a:r>
          </a:p>
          <a:p>
            <a:pPr lvl="2"/>
            <a:r>
              <a:rPr lang="en-GB" dirty="0" err="1" smtClean="0"/>
              <a:t>cd</a:t>
            </a:r>
            <a:r>
              <a:rPr lang="en-GB" dirty="0" smtClean="0"/>
              <a:t> /scratch/&lt;login&gt;</a:t>
            </a:r>
          </a:p>
          <a:p>
            <a:pPr lvl="1"/>
            <a:r>
              <a:rPr lang="en-GB" dirty="0" smtClean="0"/>
              <a:t>Get sources</a:t>
            </a:r>
          </a:p>
          <a:p>
            <a:pPr lvl="2"/>
            <a:r>
              <a:rPr lang="en-GB" dirty="0" smtClean="0"/>
              <a:t>tar </a:t>
            </a:r>
            <a:r>
              <a:rPr lang="en-GB" dirty="0" err="1" smtClean="0"/>
              <a:t>xfz</a:t>
            </a:r>
            <a:r>
              <a:rPr lang="en-GB" dirty="0" smtClean="0"/>
              <a:t> ~</a:t>
            </a:r>
            <a:r>
              <a:rPr lang="en-GB" dirty="0" err="1" smtClean="0"/>
              <a:t>glasseem</a:t>
            </a:r>
            <a:r>
              <a:rPr lang="en-GB" dirty="0" smtClean="0"/>
              <a:t>/tlm_course.tgz</a:t>
            </a:r>
          </a:p>
          <a:p>
            <a:pPr lvl="2"/>
            <a:r>
              <a:rPr lang="en-GB" dirty="0" err="1" smtClean="0"/>
              <a:t>cd</a:t>
            </a:r>
            <a:r>
              <a:rPr lang="en-GB" dirty="0" smtClean="0"/>
              <a:t> </a:t>
            </a:r>
            <a:r>
              <a:rPr lang="en-GB" dirty="0" err="1" smtClean="0"/>
              <a:t>tlm_course</a:t>
            </a:r>
            <a:endParaRPr lang="en-GB" dirty="0" smtClean="0"/>
          </a:p>
          <a:p>
            <a:pPr lvl="1"/>
            <a:r>
              <a:rPr lang="en-GB" dirty="0" smtClean="0"/>
              <a:t>Set-up environment</a:t>
            </a:r>
          </a:p>
          <a:p>
            <a:pPr lvl="2"/>
            <a:r>
              <a:rPr lang="en-GB" dirty="0" smtClean="0"/>
              <a:t>source </a:t>
            </a:r>
            <a:r>
              <a:rPr lang="en-GB" dirty="0" err="1" smtClean="0"/>
              <a:t>tlm_course_setup.csh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Hands-on: possible implementation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47800" y="1346494"/>
            <a:ext cx="7239000" cy="4797425"/>
          </a:xfrm>
        </p:spPr>
        <p:txBody>
          <a:bodyPr/>
          <a:lstStyle/>
          <a:p>
            <a:r>
              <a:rPr lang="en-GB" dirty="0" smtClean="0"/>
              <a:t>exercise1</a:t>
            </a:r>
          </a:p>
          <a:p>
            <a:pPr lvl="1"/>
            <a:r>
              <a:rPr lang="en-GB" dirty="0" err="1" smtClean="0"/>
              <a:t>Toplevel</a:t>
            </a:r>
            <a:endParaRPr lang="en-GB" dirty="0" smtClean="0"/>
          </a:p>
          <a:p>
            <a:pPr lvl="2"/>
            <a:r>
              <a:rPr lang="en-GB" dirty="0" err="1" smtClean="0">
                <a:hlinkClick r:id="rId3" action="ppaction://hlinkfile"/>
              </a:rPr>
              <a:t>top.h</a:t>
            </a:r>
            <a:endParaRPr lang="en-GB" dirty="0" smtClean="0"/>
          </a:p>
          <a:p>
            <a:pPr lvl="2"/>
            <a:r>
              <a:rPr lang="en-GB" dirty="0" smtClean="0">
                <a:hlinkClick r:id="rId4" action="ppaction://hlinkfile"/>
              </a:rPr>
              <a:t>top.cpp</a:t>
            </a:r>
            <a:endParaRPr lang="en-GB" dirty="0" smtClean="0"/>
          </a:p>
          <a:p>
            <a:pPr lvl="1"/>
            <a:r>
              <a:rPr lang="en-GB" dirty="0" smtClean="0"/>
              <a:t>Slave :</a:t>
            </a:r>
          </a:p>
          <a:p>
            <a:pPr lvl="2"/>
            <a:r>
              <a:rPr lang="en-GB" dirty="0" err="1" smtClean="0">
                <a:hlinkClick r:id="rId5" action="ppaction://hlinkfile"/>
              </a:rPr>
              <a:t>slave.h</a:t>
            </a:r>
            <a:endParaRPr lang="en-GB" dirty="0" smtClean="0"/>
          </a:p>
          <a:p>
            <a:pPr lvl="2"/>
            <a:r>
              <a:rPr lang="en-GB" dirty="0" smtClean="0">
                <a:hlinkClick r:id="rId6" action="ppaction://hlinkfile"/>
              </a:rPr>
              <a:t>slave.cpp</a:t>
            </a:r>
            <a:endParaRPr lang="en-GB" dirty="0" smtClean="0"/>
          </a:p>
          <a:p>
            <a:pPr lvl="1"/>
            <a:r>
              <a:rPr lang="en-GB" dirty="0" smtClean="0"/>
              <a:t>Master:</a:t>
            </a:r>
          </a:p>
          <a:p>
            <a:pPr lvl="2"/>
            <a:r>
              <a:rPr lang="en-GB" dirty="0" err="1" smtClean="0">
                <a:hlinkClick r:id="rId7" action="ppaction://hlinkfile"/>
              </a:rPr>
              <a:t>master.h</a:t>
            </a:r>
            <a:endParaRPr lang="en-GB" dirty="0" smtClean="0"/>
          </a:p>
          <a:p>
            <a:pPr lvl="2"/>
            <a:r>
              <a:rPr lang="en-GB" dirty="0" smtClean="0">
                <a:hlinkClick r:id="rId8" action="ppaction://hlinkfile"/>
              </a:rPr>
              <a:t>master.cpp</a:t>
            </a:r>
            <a:endParaRPr lang="en-GB" dirty="0" smtClean="0"/>
          </a:p>
          <a:p>
            <a:pPr lvl="1"/>
            <a:endParaRPr lang="en-GB" dirty="0" smtClean="0"/>
          </a:p>
          <a:p>
            <a:pPr lvl="2"/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Too detailed for real world blocks and systems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 real system: some memory-mapped registers</a:t>
            </a:r>
          </a:p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732548" y="3089709"/>
            <a:ext cx="1597794" cy="18673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/>
              <a:t>Master</a:t>
            </a:r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3838877" y="5956435"/>
            <a:ext cx="1174282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/>
              <a:t>Reset</a:t>
            </a:r>
            <a:endParaRPr lang="en-GB"/>
          </a:p>
        </p:txBody>
      </p:sp>
      <p:sp>
        <p:nvSpPr>
          <p:cNvPr id="28" name="Rectangle 27"/>
          <p:cNvSpPr/>
          <p:nvPr/>
        </p:nvSpPr>
        <p:spPr>
          <a:xfrm>
            <a:off x="5581050" y="3097731"/>
            <a:ext cx="1597794" cy="1926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/>
              <a:t>Slave</a:t>
            </a:r>
            <a:endParaRPr lang="en-GB"/>
          </a:p>
        </p:txBody>
      </p:sp>
      <p:sp>
        <p:nvSpPr>
          <p:cNvPr id="30" name="Rectangle 29"/>
          <p:cNvSpPr/>
          <p:nvPr/>
        </p:nvSpPr>
        <p:spPr>
          <a:xfrm>
            <a:off x="3769895" y="1883345"/>
            <a:ext cx="1174282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/>
              <a:t>Clock</a:t>
            </a:r>
            <a:endParaRPr lang="en-GB"/>
          </a:p>
        </p:txBody>
      </p:sp>
      <p:cxnSp>
        <p:nvCxnSpPr>
          <p:cNvPr id="32" name="Elbow Connector 31"/>
          <p:cNvCxnSpPr>
            <a:stCxn id="30" idx="2"/>
            <a:endCxn id="5" idx="0"/>
          </p:cNvCxnSpPr>
          <p:nvPr/>
        </p:nvCxnSpPr>
        <p:spPr>
          <a:xfrm rot="5400000">
            <a:off x="3023939" y="1756612"/>
            <a:ext cx="840604" cy="182559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30" idx="2"/>
            <a:endCxn id="28" idx="0"/>
          </p:cNvCxnSpPr>
          <p:nvPr/>
        </p:nvCxnSpPr>
        <p:spPr>
          <a:xfrm rot="16200000" flipH="1">
            <a:off x="4944178" y="1661962"/>
            <a:ext cx="848626" cy="202291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9" idx="0"/>
            <a:endCxn id="5" idx="2"/>
          </p:cNvCxnSpPr>
          <p:nvPr/>
        </p:nvCxnSpPr>
        <p:spPr>
          <a:xfrm rot="16200000" flipV="1">
            <a:off x="2979020" y="4509436"/>
            <a:ext cx="999425" cy="189457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9" idx="0"/>
            <a:endCxn id="28" idx="2"/>
          </p:cNvCxnSpPr>
          <p:nvPr/>
        </p:nvCxnSpPr>
        <p:spPr>
          <a:xfrm rot="5400000" flipH="1" flipV="1">
            <a:off x="4936958" y="4513447"/>
            <a:ext cx="932049" cy="195392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3330336" y="4302521"/>
            <a:ext cx="2271562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868780" y="4397156"/>
            <a:ext cx="684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smtClean="0">
                <a:latin typeface="Courier New" pitchFamily="49" charset="0"/>
                <a:cs typeface="Courier New" pitchFamily="49" charset="0"/>
              </a:rPr>
              <a:t>done</a:t>
            </a:r>
            <a:endParaRPr lang="en-GB" sz="14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377891" y="2318085"/>
            <a:ext cx="1164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smtClean="0">
                <a:latin typeface="Courier New" pitchFamily="49" charset="0"/>
                <a:cs typeface="Courier New" pitchFamily="49" charset="0"/>
              </a:rPr>
              <a:t>clock</a:t>
            </a:r>
            <a:endParaRPr lang="en-GB" sz="14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453289" y="5569820"/>
            <a:ext cx="1164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err="1" smtClean="0">
                <a:latin typeface="Courier New" pitchFamily="49" charset="0"/>
                <a:cs typeface="Courier New" pitchFamily="49" charset="0"/>
              </a:rPr>
              <a:t>resetn</a:t>
            </a:r>
            <a:endParaRPr lang="en-GB" sz="140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298266" y="3153906"/>
            <a:ext cx="2271562" cy="1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3298268" y="3356025"/>
            <a:ext cx="2271562" cy="1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3298266" y="3577406"/>
            <a:ext cx="2271562" cy="1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290236" y="2895610"/>
            <a:ext cx="1164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err="1" smtClean="0">
                <a:latin typeface="Courier New" pitchFamily="49" charset="0"/>
                <a:cs typeface="Courier New" pitchFamily="49" charset="0"/>
              </a:rPr>
              <a:t>read_ena</a:t>
            </a:r>
            <a:endParaRPr lang="en-GB" sz="1400" smtClean="0">
              <a:latin typeface="Courier New" pitchFamily="49" charset="0"/>
              <a:cs typeface="Courier New" pitchFamily="49" charset="0"/>
            </a:endParaRPr>
          </a:p>
          <a:p>
            <a:endParaRPr lang="en-GB" sz="14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307882" y="3096137"/>
            <a:ext cx="1164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err="1" smtClean="0">
                <a:latin typeface="Courier New" pitchFamily="49" charset="0"/>
                <a:cs typeface="Courier New" pitchFamily="49" charset="0"/>
              </a:rPr>
              <a:t>write_ena</a:t>
            </a:r>
            <a:endParaRPr lang="en-GB" sz="1400" smtClean="0">
              <a:latin typeface="Courier New" pitchFamily="49" charset="0"/>
              <a:cs typeface="Courier New" pitchFamily="49" charset="0"/>
            </a:endParaRPr>
          </a:p>
          <a:p>
            <a:endParaRPr lang="en-GB" sz="14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315903" y="3344789"/>
            <a:ext cx="1164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400" smtClean="0">
              <a:latin typeface="Courier New" pitchFamily="49" charset="0"/>
              <a:cs typeface="Courier New" pitchFamily="49" charset="0"/>
            </a:endParaRPr>
          </a:p>
          <a:p>
            <a:endParaRPr lang="en-GB" sz="14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306279" y="3315914"/>
            <a:ext cx="717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err="1" smtClean="0">
                <a:latin typeface="Courier New" pitchFamily="49" charset="0"/>
                <a:cs typeface="Courier New" pitchFamily="49" charset="0"/>
              </a:rPr>
              <a:t>addr</a:t>
            </a:r>
            <a:endParaRPr lang="en-GB" sz="1400" smtClean="0">
              <a:latin typeface="Courier New" pitchFamily="49" charset="0"/>
              <a:cs typeface="Courier New" pitchFamily="49" charset="0"/>
            </a:endParaRPr>
          </a:p>
          <a:p>
            <a:endParaRPr lang="en-GB" sz="140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H="1">
            <a:off x="3306291" y="3826056"/>
            <a:ext cx="2271562" cy="1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277403" y="3546920"/>
            <a:ext cx="1438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err="1" smtClean="0">
                <a:latin typeface="Courier New" pitchFamily="49" charset="0"/>
                <a:cs typeface="Courier New" pitchFamily="49" charset="0"/>
              </a:rPr>
              <a:t>write_data</a:t>
            </a:r>
            <a:endParaRPr lang="en-GB" sz="1400" smtClean="0">
              <a:latin typeface="Courier New" pitchFamily="49" charset="0"/>
              <a:cs typeface="Courier New" pitchFamily="49" charset="0"/>
            </a:endParaRPr>
          </a:p>
          <a:p>
            <a:endParaRPr lang="en-GB" sz="140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 flipH="1">
            <a:off x="3338366" y="4108381"/>
            <a:ext cx="2271562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3319114" y="4657034"/>
            <a:ext cx="2271562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440422" y="3853308"/>
            <a:ext cx="1171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err="1" smtClean="0">
                <a:latin typeface="Courier New" pitchFamily="49" charset="0"/>
                <a:cs typeface="Courier New" pitchFamily="49" charset="0"/>
              </a:rPr>
              <a:t>read_data</a:t>
            </a:r>
            <a:endParaRPr lang="en-GB" sz="1400" smtClean="0">
              <a:latin typeface="Courier New" pitchFamily="49" charset="0"/>
              <a:cs typeface="Courier New" pitchFamily="49" charset="0"/>
            </a:endParaRPr>
          </a:p>
          <a:p>
            <a:endParaRPr lang="en-GB" sz="14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794978" y="4044210"/>
            <a:ext cx="845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smtClean="0">
                <a:latin typeface="Courier New" pitchFamily="49" charset="0"/>
                <a:cs typeface="Courier New" pitchFamily="49" charset="0"/>
              </a:rPr>
              <a:t>ready</a:t>
            </a:r>
          </a:p>
          <a:p>
            <a:endParaRPr lang="en-GB" sz="140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Implementation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47800" y="1346494"/>
            <a:ext cx="7239000" cy="4797425"/>
          </a:xfrm>
        </p:spPr>
        <p:txBody>
          <a:bodyPr/>
          <a:lstStyle/>
          <a:p>
            <a:r>
              <a:rPr lang="en-GB" dirty="0" smtClean="0"/>
              <a:t>example2</a:t>
            </a:r>
          </a:p>
          <a:p>
            <a:pPr lvl="1"/>
            <a:r>
              <a:rPr lang="en-GB" dirty="0" err="1" smtClean="0"/>
              <a:t>Toplevel</a:t>
            </a:r>
            <a:endParaRPr lang="en-GB" dirty="0" smtClean="0"/>
          </a:p>
          <a:p>
            <a:pPr lvl="2"/>
            <a:r>
              <a:rPr lang="en-GB" dirty="0" err="1" smtClean="0">
                <a:hlinkClick r:id="rId2" action="ppaction://hlinkfile"/>
              </a:rPr>
              <a:t>top.h</a:t>
            </a:r>
            <a:endParaRPr lang="en-GB" dirty="0" smtClean="0"/>
          </a:p>
          <a:p>
            <a:pPr lvl="2"/>
            <a:r>
              <a:rPr lang="en-GB" dirty="0" smtClean="0">
                <a:hlinkClick r:id="rId3" action="ppaction://hlinkfile"/>
              </a:rPr>
              <a:t>top.cpp</a:t>
            </a:r>
            <a:endParaRPr lang="en-GB" dirty="0" smtClean="0"/>
          </a:p>
          <a:p>
            <a:pPr lvl="1"/>
            <a:r>
              <a:rPr lang="en-GB" dirty="0" smtClean="0"/>
              <a:t>Slave : interface and implementation of the slave block</a:t>
            </a:r>
          </a:p>
          <a:p>
            <a:pPr lvl="2"/>
            <a:r>
              <a:rPr lang="en-GB" dirty="0" err="1" smtClean="0">
                <a:hlinkClick r:id="rId4" action="ppaction://hlinkfile"/>
              </a:rPr>
              <a:t>slave.h</a:t>
            </a:r>
            <a:endParaRPr lang="en-GB" dirty="0" smtClean="0"/>
          </a:p>
          <a:p>
            <a:pPr lvl="2"/>
            <a:r>
              <a:rPr lang="en-GB" dirty="0" smtClean="0">
                <a:hlinkClick r:id="rId5" action="ppaction://hlinkfile"/>
              </a:rPr>
              <a:t>slave.cpp</a:t>
            </a:r>
            <a:endParaRPr lang="en-GB" dirty="0" smtClean="0"/>
          </a:p>
          <a:p>
            <a:pPr lvl="1"/>
            <a:r>
              <a:rPr lang="en-GB" dirty="0" smtClean="0"/>
              <a:t>Master: interface and implementation of the master block</a:t>
            </a:r>
          </a:p>
          <a:p>
            <a:pPr lvl="2"/>
            <a:r>
              <a:rPr lang="en-GB" dirty="0" err="1" smtClean="0">
                <a:hlinkClick r:id="rId6" action="ppaction://hlinkfile"/>
              </a:rPr>
              <a:t>master.h</a:t>
            </a:r>
            <a:endParaRPr lang="en-GB" dirty="0" smtClean="0"/>
          </a:p>
          <a:p>
            <a:pPr lvl="2"/>
            <a:r>
              <a:rPr lang="en-GB" dirty="0" smtClean="0">
                <a:hlinkClick r:id="rId7" action="ppaction://hlinkfile"/>
              </a:rPr>
              <a:t>master.cpp</a:t>
            </a:r>
            <a:endParaRPr lang="en-GB" dirty="0" smtClean="0"/>
          </a:p>
          <a:p>
            <a:pPr lvl="2">
              <a:buNone/>
            </a:pP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Problems with this modelling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You have to specify a full bus protocol</a:t>
            </a:r>
          </a:p>
          <a:p>
            <a:pPr lvl="2"/>
            <a:r>
              <a:rPr lang="en-GB" dirty="0" smtClean="0"/>
              <a:t>Spending a lot of thought on signals </a:t>
            </a:r>
          </a:p>
          <a:p>
            <a:pPr lvl="3"/>
            <a:r>
              <a:rPr lang="en-GB" dirty="0" smtClean="0"/>
              <a:t>Which signals</a:t>
            </a:r>
          </a:p>
          <a:p>
            <a:pPr lvl="3"/>
            <a:r>
              <a:rPr lang="en-GB" dirty="0" smtClean="0"/>
              <a:t>Signal width</a:t>
            </a:r>
          </a:p>
          <a:p>
            <a:pPr lvl="3"/>
            <a:r>
              <a:rPr lang="en-GB" dirty="0" smtClean="0"/>
              <a:t>Exact signal timing</a:t>
            </a:r>
          </a:p>
          <a:p>
            <a:pPr lvl="2"/>
            <a:r>
              <a:rPr lang="en-GB" dirty="0" smtClean="0"/>
              <a:t> You may want to interface through an off-the-shelve bus protocol (AHB, AXI, OCP, ...) </a:t>
            </a:r>
          </a:p>
          <a:p>
            <a:pPr lvl="2"/>
            <a:r>
              <a:rPr lang="en-GB" dirty="0" smtClean="0"/>
              <a:t>This may not be known yet (e.g. during architecture exploration)</a:t>
            </a:r>
          </a:p>
          <a:p>
            <a:pPr lvl="1"/>
            <a:r>
              <a:rPr lang="en-GB" dirty="0" smtClean="0"/>
              <a:t>A lot of inefficient development time</a:t>
            </a:r>
          </a:p>
          <a:p>
            <a:pPr lvl="1"/>
            <a:r>
              <a:rPr lang="en-GB" dirty="0" smtClean="0"/>
              <a:t>Signal toggling simulates slow</a:t>
            </a:r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2014" y="962978"/>
            <a:ext cx="8460606" cy="4797425"/>
          </a:xfrm>
        </p:spPr>
        <p:txBody>
          <a:bodyPr/>
          <a:lstStyle/>
          <a:p>
            <a:pPr marL="637222" lvl="1" indent="-365760"/>
            <a:r>
              <a:rPr lang="en-US" dirty="0" smtClean="0"/>
              <a:t>Modelling at RTL level + hands-on</a:t>
            </a:r>
          </a:p>
          <a:p>
            <a:pPr marL="637222" lvl="1" indent="-365760"/>
            <a:r>
              <a:rPr lang="en-US" dirty="0" smtClean="0">
                <a:solidFill>
                  <a:schemeClr val="accent1"/>
                </a:solidFill>
              </a:rPr>
              <a:t>The need for higher levels of abstraction:  why and how</a:t>
            </a:r>
          </a:p>
          <a:p>
            <a:pPr marL="637222" lvl="1" indent="-365760"/>
            <a:r>
              <a:rPr lang="en-US" dirty="0" smtClean="0"/>
              <a:t>Coffee break</a:t>
            </a:r>
          </a:p>
          <a:p>
            <a:pPr marL="637222" lvl="1" indent="-365760"/>
            <a:r>
              <a:rPr lang="en-US" dirty="0" smtClean="0"/>
              <a:t>TLM2 concepts: interfaces, sockets, coding styles</a:t>
            </a:r>
          </a:p>
          <a:p>
            <a:pPr marL="637222" lvl="1" indent="-365760"/>
            <a:r>
              <a:rPr lang="en-US" dirty="0" smtClean="0"/>
              <a:t>The loosely timed coding style + hands-on</a:t>
            </a:r>
          </a:p>
          <a:p>
            <a:pPr marL="637222" lvl="1" indent="-365760"/>
            <a:r>
              <a:rPr lang="en-US" dirty="0" smtClean="0"/>
              <a:t>Lunch</a:t>
            </a:r>
          </a:p>
          <a:p>
            <a:pPr marL="637222" lvl="1" indent="-365760"/>
            <a:r>
              <a:rPr lang="en-US" dirty="0" smtClean="0"/>
              <a:t>The approximately timed coding style + hands-on</a:t>
            </a:r>
          </a:p>
          <a:p>
            <a:pPr marL="637222" lvl="1" indent="-365760"/>
            <a:r>
              <a:rPr lang="en-US" dirty="0" smtClean="0"/>
              <a:t>Coffee break</a:t>
            </a:r>
          </a:p>
          <a:p>
            <a:pPr marL="637222" lvl="1" indent="-365760"/>
            <a:r>
              <a:rPr lang="en-US" dirty="0" smtClean="0"/>
              <a:t>Interconnect and architectural exploration + hands-on</a:t>
            </a:r>
          </a:p>
          <a:p>
            <a:pPr marL="637222" lvl="1" indent="-365760"/>
            <a:r>
              <a:rPr lang="en-US" dirty="0" smtClean="0"/>
              <a:t>ending notes: a real system, further information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Enter transaction level modelling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Blocks communicate with transactions over memory- mapped bus:</a:t>
            </a:r>
          </a:p>
          <a:p>
            <a:pPr lvl="2"/>
            <a:r>
              <a:rPr lang="en-GB" dirty="0" smtClean="0"/>
              <a:t>Write values to registers</a:t>
            </a:r>
          </a:p>
          <a:p>
            <a:pPr lvl="2"/>
            <a:r>
              <a:rPr lang="en-GB" dirty="0" smtClean="0"/>
              <a:t>Read values from registers</a:t>
            </a:r>
          </a:p>
          <a:p>
            <a:pPr lvl="2"/>
            <a:r>
              <a:rPr lang="en-GB" dirty="0" smtClean="0"/>
              <a:t>Trigger behaviour that requires an amount of time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TLM2 example system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1467050" y="1357613"/>
            <a:ext cx="7239000" cy="479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93663" marR="0" lvl="0" indent="-93663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Lucida Grande" charset="0"/>
              <a:buChar char=" "/>
              <a:tabLst/>
              <a:defRPr/>
            </a:pPr>
            <a:endParaRPr kumimoji="0" lang="en-GB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32548" y="3089709"/>
            <a:ext cx="1597794" cy="18673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/>
              <a:t>Master</a:t>
            </a:r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5600220" y="3078480"/>
            <a:ext cx="1597794" cy="1926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/>
              <a:t>Slave</a:t>
            </a:r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4868780" y="4397156"/>
            <a:ext cx="684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smtClean="0">
                <a:latin typeface="Courier New" pitchFamily="49" charset="0"/>
                <a:cs typeface="Courier New" pitchFamily="49" charset="0"/>
              </a:rPr>
              <a:t>done</a:t>
            </a:r>
            <a:endParaRPr lang="en-GB" sz="14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15903" y="3344789"/>
            <a:ext cx="1164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400" smtClean="0">
              <a:latin typeface="Courier New" pitchFamily="49" charset="0"/>
              <a:cs typeface="Courier New" pitchFamily="49" charset="0"/>
            </a:endParaRPr>
          </a:p>
          <a:p>
            <a:endParaRPr lang="en-GB" sz="140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3319114" y="4657034"/>
            <a:ext cx="2271562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3"/>
            <a:endCxn id="8" idx="1"/>
          </p:cNvCxnSpPr>
          <p:nvPr/>
        </p:nvCxnSpPr>
        <p:spPr>
          <a:xfrm>
            <a:off x="3330342" y="4023360"/>
            <a:ext cx="2269878" cy="18448"/>
          </a:xfrm>
          <a:prstGeom prst="straightConnector1">
            <a:avLst/>
          </a:prstGeom>
          <a:ln w="127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46384" y="3991290"/>
            <a:ext cx="1264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smtClean="0">
                <a:latin typeface="Courier New" pitchFamily="49" charset="0"/>
                <a:cs typeface="Courier New" pitchFamily="49" charset="0"/>
              </a:rPr>
              <a:t>initiator</a:t>
            </a:r>
            <a:endParaRPr lang="en-GB" sz="14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817446" y="3758679"/>
            <a:ext cx="907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smtClean="0">
                <a:latin typeface="Courier New" pitchFamily="49" charset="0"/>
                <a:cs typeface="Courier New" pitchFamily="49" charset="0"/>
              </a:rPr>
              <a:t>target</a:t>
            </a:r>
            <a:endParaRPr lang="en-GB" sz="140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2014" y="962978"/>
            <a:ext cx="8460606" cy="4797425"/>
          </a:xfrm>
        </p:spPr>
        <p:txBody>
          <a:bodyPr/>
          <a:lstStyle/>
          <a:p>
            <a:pPr marL="637222" lvl="1" indent="-365760"/>
            <a:r>
              <a:rPr lang="en-US" dirty="0" smtClean="0"/>
              <a:t>Modelling at RTL level + hands-on (1h)</a:t>
            </a:r>
          </a:p>
          <a:p>
            <a:pPr marL="637222" lvl="1" indent="-365760"/>
            <a:r>
              <a:rPr lang="en-US" dirty="0" smtClean="0"/>
              <a:t>The need for higher levels of abstraction:  why and how (30’)</a:t>
            </a:r>
          </a:p>
          <a:p>
            <a:pPr marL="637222" lvl="1" indent="-365760"/>
            <a:r>
              <a:rPr lang="en-US" dirty="0" smtClean="0"/>
              <a:t>Coffee break (15’)</a:t>
            </a:r>
          </a:p>
          <a:p>
            <a:pPr marL="637222" lvl="1" indent="-365760"/>
            <a:r>
              <a:rPr lang="en-US" dirty="0" smtClean="0"/>
              <a:t>TLM2 concepts: interfaces, sockets, coding styles (30’)</a:t>
            </a:r>
          </a:p>
          <a:p>
            <a:pPr marL="637222" lvl="1" indent="-365760"/>
            <a:r>
              <a:rPr lang="en-US" dirty="0" smtClean="0"/>
              <a:t>The loosely timed coding style + hands-on (1h)</a:t>
            </a:r>
          </a:p>
          <a:p>
            <a:pPr marL="637222" lvl="1" indent="-365760"/>
            <a:r>
              <a:rPr lang="en-US" dirty="0" smtClean="0"/>
              <a:t>Lunch (1h)</a:t>
            </a:r>
          </a:p>
          <a:p>
            <a:pPr marL="637222" lvl="1" indent="-365760"/>
            <a:r>
              <a:rPr lang="en-US" dirty="0" smtClean="0"/>
              <a:t>The approximately timed coding style + hands-on (1h15)</a:t>
            </a:r>
          </a:p>
          <a:p>
            <a:pPr marL="637222" lvl="1" indent="-365760"/>
            <a:r>
              <a:rPr lang="en-US" dirty="0" smtClean="0"/>
              <a:t>Coffee break (15’)</a:t>
            </a:r>
          </a:p>
          <a:p>
            <a:pPr marL="637222" lvl="1" indent="-365760"/>
            <a:r>
              <a:rPr lang="en-US" dirty="0" smtClean="0"/>
              <a:t>Interconnect and architectural exploration + hands-on (1h30)</a:t>
            </a:r>
          </a:p>
          <a:p>
            <a:pPr marL="637222" lvl="1" indent="-365760"/>
            <a:r>
              <a:rPr lang="en-US" dirty="0" smtClean="0"/>
              <a:t>ending notes: a real system, further information (30’)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TLM2 example : implementation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447800" y="1346494"/>
            <a:ext cx="7239000" cy="4797425"/>
          </a:xfrm>
        </p:spPr>
        <p:txBody>
          <a:bodyPr/>
          <a:lstStyle/>
          <a:p>
            <a:r>
              <a:rPr lang="en-GB" dirty="0" smtClean="0"/>
              <a:t>example3</a:t>
            </a:r>
          </a:p>
          <a:p>
            <a:pPr lvl="1"/>
            <a:r>
              <a:rPr lang="en-GB" dirty="0" err="1" smtClean="0"/>
              <a:t>Toplevel</a:t>
            </a:r>
            <a:endParaRPr lang="en-GB" dirty="0" smtClean="0"/>
          </a:p>
          <a:p>
            <a:pPr lvl="2"/>
            <a:r>
              <a:rPr lang="en-GB" dirty="0" err="1" smtClean="0">
                <a:hlinkClick r:id="rId3" action="ppaction://hlinkfile"/>
              </a:rPr>
              <a:t>top.h</a:t>
            </a:r>
            <a:endParaRPr lang="en-GB" dirty="0" smtClean="0"/>
          </a:p>
          <a:p>
            <a:pPr lvl="2"/>
            <a:r>
              <a:rPr lang="en-GB" dirty="0" smtClean="0">
                <a:hlinkClick r:id="rId4" action="ppaction://hlinkfile"/>
              </a:rPr>
              <a:t>top.cpp</a:t>
            </a:r>
            <a:endParaRPr lang="en-GB" dirty="0" smtClean="0"/>
          </a:p>
          <a:p>
            <a:pPr lvl="1"/>
            <a:r>
              <a:rPr lang="en-GB" dirty="0" smtClean="0"/>
              <a:t>Slave : interface and implementation of the slave block</a:t>
            </a:r>
          </a:p>
          <a:p>
            <a:pPr lvl="2"/>
            <a:r>
              <a:rPr lang="en-GB" dirty="0" err="1" smtClean="0">
                <a:hlinkClick r:id="rId5" action="ppaction://hlinkfile"/>
              </a:rPr>
              <a:t>slave.h</a:t>
            </a:r>
            <a:endParaRPr lang="en-GB" dirty="0" smtClean="0"/>
          </a:p>
          <a:p>
            <a:pPr lvl="2"/>
            <a:r>
              <a:rPr lang="en-GB" dirty="0" smtClean="0">
                <a:hlinkClick r:id="rId6" action="ppaction://hlinkfile"/>
              </a:rPr>
              <a:t>slave.cpp</a:t>
            </a:r>
            <a:endParaRPr lang="en-GB" dirty="0" smtClean="0"/>
          </a:p>
          <a:p>
            <a:pPr lvl="1"/>
            <a:r>
              <a:rPr lang="en-GB" dirty="0" smtClean="0"/>
              <a:t>Master: interface and implementation of the master block</a:t>
            </a:r>
          </a:p>
          <a:p>
            <a:pPr lvl="2"/>
            <a:r>
              <a:rPr lang="en-GB" dirty="0" err="1" smtClean="0">
                <a:hlinkClick r:id="rId7" action="ppaction://hlinkfile"/>
              </a:rPr>
              <a:t>master.h</a:t>
            </a:r>
            <a:endParaRPr lang="en-GB" dirty="0" smtClean="0"/>
          </a:p>
          <a:p>
            <a:pPr lvl="2"/>
            <a:r>
              <a:rPr lang="en-GB" dirty="0" smtClean="0">
                <a:hlinkClick r:id="rId8" action="ppaction://hlinkfile"/>
              </a:rPr>
              <a:t>master.cpp</a:t>
            </a:r>
            <a:endParaRPr lang="en-GB" dirty="0" smtClean="0"/>
          </a:p>
          <a:p>
            <a:pPr lvl="2">
              <a:buNone/>
            </a:pP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mtClean="0"/>
              <a:t>Transaction level modelling: use cases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Architecture exploration</a:t>
            </a:r>
          </a:p>
          <a:p>
            <a:pPr lvl="1"/>
            <a:r>
              <a:rPr lang="en-US" dirty="0" smtClean="0"/>
              <a:t>Software development</a:t>
            </a:r>
          </a:p>
          <a:p>
            <a:pPr lvl="1"/>
            <a:r>
              <a:rPr lang="en-US" dirty="0" smtClean="0"/>
              <a:t>( Verification)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Architectural exploration traditionally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4656" y="1011104"/>
            <a:ext cx="7979344" cy="5495574"/>
          </a:xfrm>
        </p:spPr>
        <p:txBody>
          <a:bodyPr/>
          <a:lstStyle/>
          <a:p>
            <a:pPr lvl="1"/>
            <a:r>
              <a:rPr lang="en-GB" dirty="0" smtClean="0"/>
              <a:t>Traditional HDL based design flows: too low level for architectural exploration:</a:t>
            </a:r>
          </a:p>
          <a:p>
            <a:pPr lvl="2"/>
            <a:r>
              <a:rPr lang="en-GB" dirty="0" smtClean="0"/>
              <a:t>Architectural level trade-offs are hidden in implementation detail</a:t>
            </a:r>
          </a:p>
          <a:p>
            <a:pPr lvl="2"/>
            <a:r>
              <a:rPr lang="en-GB" dirty="0" smtClean="0"/>
              <a:t>Design cycle is too long for exploring architectural options</a:t>
            </a:r>
          </a:p>
          <a:p>
            <a:pPr lvl="2"/>
            <a:r>
              <a:rPr lang="en-GB" dirty="0" smtClean="0"/>
              <a:t>Simulation times too long for exploration</a:t>
            </a:r>
          </a:p>
          <a:p>
            <a:pPr lvl="1"/>
            <a:r>
              <a:rPr lang="en-GB" dirty="0" smtClean="0"/>
              <a:t>Traditional solution:   </a:t>
            </a:r>
          </a:p>
          <a:p>
            <a:pPr lvl="2"/>
            <a:r>
              <a:rPr lang="en-GB" dirty="0" smtClean="0"/>
              <a:t>Using back-of-the-envelop calculations, spreadsheets and drawings</a:t>
            </a:r>
          </a:p>
          <a:p>
            <a:pPr lvl="2"/>
            <a:r>
              <a:rPr lang="en-GB" dirty="0" smtClean="0"/>
              <a:t>“Gut” feeling, with safety margins.</a:t>
            </a:r>
          </a:p>
          <a:p>
            <a:pPr lvl="2"/>
            <a:r>
              <a:rPr lang="en-GB" dirty="0" smtClean="0"/>
              <a:t>Little room/time for architectural optimisation through exploration</a:t>
            </a:r>
          </a:p>
          <a:p>
            <a:pPr lvl="1"/>
            <a:r>
              <a:rPr lang="en-GB" dirty="0" smtClean="0"/>
              <a:t>Risks:</a:t>
            </a:r>
          </a:p>
          <a:p>
            <a:pPr lvl="2"/>
            <a:r>
              <a:rPr lang="en-GB" dirty="0" smtClean="0"/>
              <a:t>only local optimisations very far in the design process</a:t>
            </a:r>
          </a:p>
          <a:p>
            <a:pPr lvl="2"/>
            <a:r>
              <a:rPr lang="en-GB" dirty="0" smtClean="0"/>
              <a:t>a bad architectural choice is exposed very late,  causing a long delay</a:t>
            </a:r>
          </a:p>
          <a:p>
            <a:pPr lvl="2"/>
            <a:r>
              <a:rPr lang="en-GB" dirty="0" smtClean="0"/>
              <a:t>a highly suboptimal design</a:t>
            </a:r>
          </a:p>
          <a:p>
            <a:pPr lvl="2">
              <a:buNone/>
            </a:pPr>
            <a:r>
              <a:rPr lang="en-GB" dirty="0" smtClean="0"/>
              <a:t>	</a:t>
            </a:r>
          </a:p>
          <a:p>
            <a:pPr lvl="2">
              <a:buNone/>
            </a:pPr>
            <a:endParaRPr lang="en-GB" dirty="0" smtClean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Architectural exploration with TLM	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0423" y="1030354"/>
            <a:ext cx="7239000" cy="5177940"/>
          </a:xfrm>
        </p:spPr>
        <p:txBody>
          <a:bodyPr/>
          <a:lstStyle/>
          <a:p>
            <a:pPr lvl="1"/>
            <a:r>
              <a:rPr lang="en-US" dirty="0" smtClean="0"/>
              <a:t>Higher abstraction level allows for faster development, faster exploration of architectural options</a:t>
            </a:r>
          </a:p>
          <a:p>
            <a:pPr lvl="1"/>
            <a:r>
              <a:rPr lang="en-US" dirty="0" smtClean="0"/>
              <a:t>The architectural choices more visible</a:t>
            </a:r>
          </a:p>
          <a:p>
            <a:pPr lvl="1"/>
            <a:r>
              <a:rPr lang="en-US" dirty="0" smtClean="0"/>
              <a:t>Hard to estimate power accurately at this level</a:t>
            </a:r>
          </a:p>
          <a:p>
            <a:pPr lvl="1"/>
            <a:r>
              <a:rPr lang="en-US" dirty="0" smtClean="0"/>
              <a:t>Good timing estimates are essential</a:t>
            </a:r>
          </a:p>
          <a:p>
            <a:pPr lvl="2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Software development traditionally	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Testing and debugging of software can only start when HDL simulation/emulation model/ actual hardware is available</a:t>
            </a:r>
          </a:p>
          <a:p>
            <a:pPr lvl="1"/>
            <a:r>
              <a:rPr lang="en-US" dirty="0" smtClean="0"/>
              <a:t>This sequential flow leads to long time-to-market</a:t>
            </a:r>
          </a:p>
          <a:p>
            <a:pPr lvl="1"/>
            <a:r>
              <a:rPr lang="en-US" dirty="0" smtClean="0"/>
              <a:t>Simulation is fairly slow, due to low level implementation details (pin wiggling)</a:t>
            </a:r>
          </a:p>
          <a:p>
            <a:pPr lvl="1"/>
            <a:r>
              <a:rPr lang="en-US" dirty="0" smtClean="0"/>
              <a:t>Low-level debugging much harder </a:t>
            </a:r>
          </a:p>
          <a:p>
            <a:pPr lvl="1"/>
            <a:r>
              <a:rPr lang="en-US" dirty="0" smtClean="0"/>
              <a:t>Emulation requires expensive hardware and tools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Software design using TLM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Due to high level of abstraction, the model can be available much earlier in the design phase</a:t>
            </a:r>
          </a:p>
          <a:p>
            <a:pPr lvl="1"/>
            <a:r>
              <a:rPr lang="en-US" dirty="0" smtClean="0"/>
              <a:t>Debugging on higher abstraction layer is easier</a:t>
            </a:r>
          </a:p>
          <a:p>
            <a:pPr lvl="1"/>
            <a:r>
              <a:rPr lang="en-US" dirty="0" smtClean="0"/>
              <a:t>Depending on abstraction layer, it simulates (much) faster</a:t>
            </a:r>
          </a:p>
          <a:p>
            <a:pPr lvl="1"/>
            <a:r>
              <a:rPr lang="en-US" dirty="0" smtClean="0"/>
              <a:t>Need to maintain an additional model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Software development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17572" y="989840"/>
            <a:ext cx="2090285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HDL design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923914" y="988205"/>
            <a:ext cx="234000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Back End</a:t>
            </a: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572" y="2141617"/>
            <a:ext cx="1761423" cy="54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Specification</a:t>
            </a: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640370" y="2111138"/>
            <a:ext cx="2378502" cy="54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Integration</a:t>
            </a: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437833" y="1551272"/>
            <a:ext cx="3203599" cy="54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Software development</a:t>
            </a: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777472" y="4010490"/>
            <a:ext cx="2090285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HDL design</a:t>
            </a: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874189" y="4018480"/>
            <a:ext cx="234000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Back End</a:t>
            </a: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972" y="5162267"/>
            <a:ext cx="1761423" cy="54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Specification</a:t>
            </a: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234520" y="5161515"/>
            <a:ext cx="2378502" cy="54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Integration</a:t>
            </a: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338955" y="4562328"/>
            <a:ext cx="2598806" cy="54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Software dev</a:t>
            </a: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498409" y="5709310"/>
            <a:ext cx="830905" cy="54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TLM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310063" y="2415941"/>
            <a:ext cx="41388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smtClean="0">
                <a:latin typeface="Gill Sans MT"/>
                <a:cs typeface="Gill Sans MT"/>
              </a:rPr>
              <a:t>Traditional HDL based flow</a:t>
            </a:r>
            <a:endParaRPr lang="en-GB" sz="2600">
              <a:latin typeface="Gill Sans MT"/>
              <a:cs typeface="Gill Sans M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16468" y="5917933"/>
            <a:ext cx="35035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smtClean="0">
                <a:latin typeface="Gill Sans MT"/>
                <a:cs typeface="Gill Sans MT"/>
              </a:rPr>
              <a:t>TLM based flow</a:t>
            </a:r>
            <a:endParaRPr lang="en-GB" sz="2600">
              <a:latin typeface="Gill Sans MT"/>
              <a:cs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Different approaches to TLM	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Define your own transaction level modelling API</a:t>
            </a:r>
          </a:p>
          <a:p>
            <a:pPr lvl="2"/>
            <a:r>
              <a:rPr lang="en-GB" dirty="0" smtClean="0"/>
              <a:t>C, C++, </a:t>
            </a:r>
            <a:r>
              <a:rPr lang="en-GB" dirty="0" err="1" smtClean="0"/>
              <a:t>systemC</a:t>
            </a:r>
            <a:r>
              <a:rPr lang="en-GB" dirty="0" smtClean="0"/>
              <a:t> based</a:t>
            </a:r>
          </a:p>
          <a:p>
            <a:pPr lvl="2"/>
            <a:r>
              <a:rPr lang="en-GB" dirty="0" smtClean="0"/>
              <a:t>Full control often leading to optimal simulation speed</a:t>
            </a:r>
          </a:p>
          <a:p>
            <a:pPr lvl="2"/>
            <a:r>
              <a:rPr lang="en-GB" dirty="0" smtClean="0"/>
              <a:t>No tool vendor dependence</a:t>
            </a:r>
          </a:p>
          <a:p>
            <a:pPr lvl="2"/>
            <a:r>
              <a:rPr lang="en-GB" dirty="0" smtClean="0"/>
              <a:t>No tool vendor support</a:t>
            </a:r>
          </a:p>
          <a:p>
            <a:pPr lvl="2"/>
            <a:r>
              <a:rPr lang="en-GB" dirty="0" smtClean="0"/>
              <a:t>Reuse of external models require lot of integration work</a:t>
            </a:r>
          </a:p>
          <a:p>
            <a:pPr lvl="1"/>
            <a:r>
              <a:rPr lang="en-GB" dirty="0" smtClean="0"/>
              <a:t>Use tool vendor API and models (e.g. Synopsys)</a:t>
            </a:r>
          </a:p>
          <a:p>
            <a:pPr lvl="2"/>
            <a:r>
              <a:rPr lang="en-GB" dirty="0" smtClean="0"/>
              <a:t>Good model availability for off-the-shelf components </a:t>
            </a:r>
          </a:p>
          <a:p>
            <a:pPr lvl="3"/>
            <a:r>
              <a:rPr lang="en-GB" dirty="0" smtClean="0"/>
              <a:t>Busses, processors, ...</a:t>
            </a:r>
          </a:p>
          <a:p>
            <a:pPr lvl="2"/>
            <a:r>
              <a:rPr lang="en-GB" dirty="0" smtClean="0"/>
              <a:t>Manual work to integrate models from other providers</a:t>
            </a:r>
          </a:p>
          <a:p>
            <a:pPr lvl="2"/>
            <a:r>
              <a:rPr lang="en-GB" dirty="0" smtClean="0"/>
              <a:t>Tool vendor dependence</a:t>
            </a:r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2"/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84263"/>
            <a:ext cx="7239000" cy="971550"/>
          </a:xfrm>
        </p:spPr>
        <p:txBody>
          <a:bodyPr/>
          <a:lstStyle/>
          <a:p>
            <a:r>
              <a:rPr lang="en-GB" smtClean="0"/>
              <a:t>Different approaches to TLM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TLM2 based modelling</a:t>
            </a:r>
          </a:p>
          <a:p>
            <a:pPr lvl="2"/>
            <a:r>
              <a:rPr lang="en-GB" dirty="0" smtClean="0"/>
              <a:t>Standardised interface: easy integration of external models</a:t>
            </a:r>
          </a:p>
          <a:p>
            <a:pPr lvl="2"/>
            <a:r>
              <a:rPr lang="en-GB" dirty="0" smtClean="0"/>
              <a:t>Good support in EDA tools (e.g. Synopsys, Cadence)</a:t>
            </a:r>
          </a:p>
          <a:p>
            <a:pPr lvl="2"/>
            <a:r>
              <a:rPr lang="en-GB" dirty="0" smtClean="0"/>
              <a:t>Open reference implementation available</a:t>
            </a:r>
          </a:p>
          <a:p>
            <a:pPr lvl="2"/>
            <a:r>
              <a:rPr lang="en-GB" dirty="0" smtClean="0"/>
              <a:t>No tool vendor dependence</a:t>
            </a:r>
          </a:p>
          <a:p>
            <a:pPr lvl="2"/>
            <a:r>
              <a:rPr lang="en-GB" dirty="0" smtClean="0"/>
              <a:t>Different coding styles for different levels of abstraction supported (loosely timed, approximately timed)</a:t>
            </a:r>
          </a:p>
          <a:p>
            <a:pPr lvl="2"/>
            <a:r>
              <a:rPr lang="en-GB" dirty="0" smtClean="0"/>
              <a:t>Combining models of different abstraction levels possible</a:t>
            </a:r>
          </a:p>
          <a:p>
            <a:pPr lvl="2"/>
            <a:endParaRPr lang="en-GB" dirty="0" smtClean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TLM2 in Synopsys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5" name="Picture 4" descr="scexplorer_ru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1381" y="954506"/>
            <a:ext cx="8726750" cy="52983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2014" y="962978"/>
            <a:ext cx="8460606" cy="4797425"/>
          </a:xfrm>
        </p:spPr>
        <p:txBody>
          <a:bodyPr/>
          <a:lstStyle/>
          <a:p>
            <a:pPr marL="637222" lvl="1" indent="-365760"/>
            <a:r>
              <a:rPr lang="en-US" dirty="0" smtClean="0">
                <a:solidFill>
                  <a:schemeClr val="accent1"/>
                </a:solidFill>
              </a:rPr>
              <a:t>Modelling at RTL level + hands-on</a:t>
            </a:r>
          </a:p>
          <a:p>
            <a:pPr marL="637222" lvl="1" indent="-365760"/>
            <a:r>
              <a:rPr lang="en-US" dirty="0" smtClean="0"/>
              <a:t>The need for higher levels of abstraction:  why and how</a:t>
            </a:r>
          </a:p>
          <a:p>
            <a:pPr marL="637222" lvl="1" indent="-365760"/>
            <a:r>
              <a:rPr lang="en-US" dirty="0" smtClean="0"/>
              <a:t>Coffee break</a:t>
            </a:r>
          </a:p>
          <a:p>
            <a:pPr marL="637222" lvl="1" indent="-365760"/>
            <a:r>
              <a:rPr lang="en-US" dirty="0" smtClean="0"/>
              <a:t>TLM2 concepts: interfaces, sockets, coding styles</a:t>
            </a:r>
          </a:p>
          <a:p>
            <a:pPr marL="637222" lvl="1" indent="-365760"/>
            <a:r>
              <a:rPr lang="en-US" dirty="0" smtClean="0"/>
              <a:t>The loosely timed coding style + hands-on</a:t>
            </a:r>
          </a:p>
          <a:p>
            <a:pPr marL="637222" lvl="1" indent="-365760"/>
            <a:r>
              <a:rPr lang="en-US" dirty="0" smtClean="0"/>
              <a:t>Lunch</a:t>
            </a:r>
          </a:p>
          <a:p>
            <a:pPr marL="637222" lvl="1" indent="-365760"/>
            <a:r>
              <a:rPr lang="en-US" dirty="0" smtClean="0"/>
              <a:t>The approximately timed coding style + hands-on</a:t>
            </a:r>
          </a:p>
          <a:p>
            <a:pPr marL="637222" lvl="1" indent="-365760"/>
            <a:r>
              <a:rPr lang="en-US" dirty="0" smtClean="0"/>
              <a:t>Coffee break</a:t>
            </a:r>
          </a:p>
          <a:p>
            <a:pPr marL="637222" lvl="1" indent="-365760"/>
            <a:r>
              <a:rPr lang="en-US" dirty="0" smtClean="0"/>
              <a:t>Interconnect and architectural exploration + hands-on</a:t>
            </a:r>
          </a:p>
          <a:p>
            <a:pPr marL="637222" lvl="1" indent="-365760"/>
            <a:r>
              <a:rPr lang="en-US" dirty="0" smtClean="0"/>
              <a:t>ending notes: a real system, further information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Virtual Platform Characteristics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83568" y="1844824"/>
          <a:ext cx="7776864" cy="355505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592288"/>
                <a:gridCol w="2592288"/>
                <a:gridCol w="2592288"/>
              </a:tblGrid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Instruction</a:t>
                      </a:r>
                      <a:r>
                        <a:rPr lang="en-US" baseline="0" smtClean="0"/>
                        <a:t> Set </a:t>
                      </a:r>
                    </a:p>
                    <a:p>
                      <a:pPr algn="ctr"/>
                      <a:r>
                        <a:rPr lang="en-US" baseline="0" smtClean="0"/>
                        <a:t>Simulator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TLM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RTL</a:t>
                      </a:r>
                      <a:endParaRPr lang="en-US"/>
                    </a:p>
                  </a:txBody>
                  <a:tcPr/>
                </a:tc>
              </a:tr>
              <a:tr h="652057">
                <a:tc>
                  <a:txBody>
                    <a:bodyPr/>
                    <a:lstStyle/>
                    <a:p>
                      <a:r>
                        <a:rPr lang="en-US" smtClean="0"/>
                        <a:t>Available early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Available early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Much Later</a:t>
                      </a:r>
                      <a:endParaRPr lang="en-US"/>
                    </a:p>
                  </a:txBody>
                  <a:tcPr/>
                </a:tc>
              </a:tr>
              <a:tr h="788103">
                <a:tc>
                  <a:txBody>
                    <a:bodyPr/>
                    <a:lstStyle/>
                    <a:p>
                      <a:r>
                        <a:rPr lang="en-US" smtClean="0"/>
                        <a:t>Fast enough to run applications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Fast enough to run applications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Too slow to run applications</a:t>
                      </a:r>
                      <a:endParaRPr lang="en-US"/>
                    </a:p>
                  </a:txBody>
                  <a:tcPr/>
                </a:tc>
              </a:tr>
              <a:tr h="814762">
                <a:tc>
                  <a:txBody>
                    <a:bodyPr/>
                    <a:lstStyle/>
                    <a:p>
                      <a:r>
                        <a:rPr lang="en-US" smtClean="0"/>
                        <a:t>No/little hardware details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Register Accurate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Register and Pin</a:t>
                      </a:r>
                      <a:r>
                        <a:rPr lang="en-US" baseline="0" smtClean="0"/>
                        <a:t> accurate</a:t>
                      </a:r>
                      <a:endParaRPr lang="en-US"/>
                    </a:p>
                  </a:txBody>
                  <a:tcPr/>
                </a:tc>
              </a:tr>
              <a:tr h="652057">
                <a:tc>
                  <a:txBody>
                    <a:bodyPr/>
                    <a:lstStyle/>
                    <a:p>
                      <a:r>
                        <a:rPr lang="en-US" smtClean="0"/>
                        <a:t>No timing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Timing</a:t>
                      </a:r>
                      <a:r>
                        <a:rPr lang="en-US" baseline="0" smtClean="0"/>
                        <a:t> if needed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Cycle Accurate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2014" y="962978"/>
            <a:ext cx="8460606" cy="4797425"/>
          </a:xfrm>
        </p:spPr>
        <p:txBody>
          <a:bodyPr/>
          <a:lstStyle/>
          <a:p>
            <a:pPr marL="637222" lvl="1" indent="-365760"/>
            <a:r>
              <a:rPr lang="en-US" dirty="0" smtClean="0"/>
              <a:t>Modelling at RTL level + hands-on</a:t>
            </a:r>
          </a:p>
          <a:p>
            <a:pPr marL="637222" lvl="1" indent="-365760"/>
            <a:r>
              <a:rPr lang="en-US" dirty="0" smtClean="0"/>
              <a:t>The need for higher levels of abstraction:  why and how</a:t>
            </a:r>
          </a:p>
          <a:p>
            <a:pPr marL="637222" lvl="1" indent="-365760"/>
            <a:r>
              <a:rPr lang="en-US" dirty="0" smtClean="0">
                <a:solidFill>
                  <a:schemeClr val="accent1"/>
                </a:solidFill>
              </a:rPr>
              <a:t>Coffee break</a:t>
            </a:r>
          </a:p>
          <a:p>
            <a:pPr marL="637222" lvl="1" indent="-365760"/>
            <a:r>
              <a:rPr lang="en-US" dirty="0" smtClean="0"/>
              <a:t>TLM2 concepts: interfaces, sockets, coding styles</a:t>
            </a:r>
          </a:p>
          <a:p>
            <a:pPr marL="637222" lvl="1" indent="-365760"/>
            <a:r>
              <a:rPr lang="en-US" dirty="0" smtClean="0"/>
              <a:t>The loosely timed coding style + hands-on</a:t>
            </a:r>
          </a:p>
          <a:p>
            <a:pPr marL="637222" lvl="1" indent="-365760"/>
            <a:r>
              <a:rPr lang="en-US" dirty="0" smtClean="0"/>
              <a:t>Lunch</a:t>
            </a:r>
          </a:p>
          <a:p>
            <a:pPr marL="637222" lvl="1" indent="-365760"/>
            <a:r>
              <a:rPr lang="en-US" dirty="0" smtClean="0"/>
              <a:t>The approximately timed coding style + hands-on</a:t>
            </a:r>
          </a:p>
          <a:p>
            <a:pPr marL="637222" lvl="1" indent="-365760"/>
            <a:r>
              <a:rPr lang="en-US" dirty="0" smtClean="0"/>
              <a:t>Coffee break</a:t>
            </a:r>
          </a:p>
          <a:p>
            <a:pPr marL="637222" lvl="1" indent="-365760"/>
            <a:r>
              <a:rPr lang="en-US" dirty="0" smtClean="0"/>
              <a:t>Interconnect and architectural exploration + hands-on</a:t>
            </a:r>
          </a:p>
          <a:p>
            <a:pPr marL="637222" lvl="1" indent="-365760"/>
            <a:r>
              <a:rPr lang="en-US" dirty="0" smtClean="0"/>
              <a:t>ending notes: a real system, further information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2014" y="962978"/>
            <a:ext cx="8460606" cy="4797425"/>
          </a:xfrm>
        </p:spPr>
        <p:txBody>
          <a:bodyPr/>
          <a:lstStyle/>
          <a:p>
            <a:pPr marL="637222" lvl="1" indent="-365760"/>
            <a:r>
              <a:rPr lang="en-US" dirty="0" smtClean="0"/>
              <a:t>Modelling at RTL level + hands-on</a:t>
            </a:r>
          </a:p>
          <a:p>
            <a:pPr marL="637222" lvl="1" indent="-365760"/>
            <a:r>
              <a:rPr lang="en-US" dirty="0" smtClean="0"/>
              <a:t>The need for higher levels of abstraction:  why and how</a:t>
            </a:r>
          </a:p>
          <a:p>
            <a:pPr marL="637222" lvl="1" indent="-365760"/>
            <a:r>
              <a:rPr lang="en-US" dirty="0" smtClean="0"/>
              <a:t>Coffee break</a:t>
            </a:r>
          </a:p>
          <a:p>
            <a:pPr marL="637222" lvl="1" indent="-365760"/>
            <a:r>
              <a:rPr lang="en-US" dirty="0" smtClean="0">
                <a:solidFill>
                  <a:schemeClr val="accent1"/>
                </a:solidFill>
              </a:rPr>
              <a:t>TLM2 concepts: interfaces, sockets, coding styles</a:t>
            </a:r>
          </a:p>
          <a:p>
            <a:pPr marL="637222" lvl="1" indent="-365760"/>
            <a:r>
              <a:rPr lang="en-US" dirty="0" smtClean="0"/>
              <a:t>The loosely timed coding style + hands-on</a:t>
            </a:r>
          </a:p>
          <a:p>
            <a:pPr marL="637222" lvl="1" indent="-365760"/>
            <a:r>
              <a:rPr lang="en-US" dirty="0" smtClean="0"/>
              <a:t>Lunch</a:t>
            </a:r>
          </a:p>
          <a:p>
            <a:pPr marL="637222" lvl="1" indent="-365760"/>
            <a:r>
              <a:rPr lang="en-US" dirty="0" smtClean="0"/>
              <a:t>The approximately timed coding style + hands-on</a:t>
            </a:r>
          </a:p>
          <a:p>
            <a:pPr marL="637222" lvl="1" indent="-365760"/>
            <a:r>
              <a:rPr lang="en-US" dirty="0" smtClean="0"/>
              <a:t>Coffee break</a:t>
            </a:r>
          </a:p>
          <a:p>
            <a:pPr marL="637222" lvl="1" indent="-365760"/>
            <a:r>
              <a:rPr lang="en-US" dirty="0" smtClean="0"/>
              <a:t>Interconnect and architectural exploration + hands-on</a:t>
            </a:r>
          </a:p>
          <a:p>
            <a:pPr marL="637222" lvl="1" indent="-365760"/>
            <a:r>
              <a:rPr lang="en-US" dirty="0" smtClean="0"/>
              <a:t>ending notes: a real system, further information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SystemC</a:t>
            </a:r>
            <a:r>
              <a:rPr lang="en-GB" dirty="0" smtClean="0"/>
              <a:t> terminology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Module</a:t>
            </a:r>
          </a:p>
          <a:p>
            <a:pPr lvl="2"/>
            <a:r>
              <a:rPr lang="en-GB" dirty="0" smtClean="0"/>
              <a:t>The basic building block of systems modelled in </a:t>
            </a:r>
            <a:r>
              <a:rPr lang="en-GB" dirty="0" err="1" smtClean="0"/>
              <a:t>systemC</a:t>
            </a:r>
            <a:endParaRPr lang="en-GB" dirty="0" smtClean="0"/>
          </a:p>
          <a:p>
            <a:pPr lvl="2"/>
            <a:r>
              <a:rPr lang="en-GB" dirty="0" smtClean="0"/>
              <a:t>All other system components are incorporated within modules (including </a:t>
            </a:r>
            <a:r>
              <a:rPr lang="en-GB" dirty="0" err="1" smtClean="0"/>
              <a:t>submodules</a:t>
            </a:r>
            <a:r>
              <a:rPr lang="en-GB" dirty="0" smtClean="0"/>
              <a:t>)</a:t>
            </a:r>
          </a:p>
          <a:p>
            <a:pPr lvl="2"/>
            <a:r>
              <a:rPr lang="en-GB" dirty="0" smtClean="0"/>
              <a:t>May contain one or more processes</a:t>
            </a:r>
          </a:p>
          <a:p>
            <a:pPr lvl="1"/>
            <a:r>
              <a:rPr lang="en-GB" dirty="0" smtClean="0"/>
              <a:t>Interface</a:t>
            </a:r>
          </a:p>
          <a:p>
            <a:pPr lvl="2"/>
            <a:r>
              <a:rPr lang="en-GB" dirty="0" smtClean="0"/>
              <a:t>Abstract data type separating processing from communication</a:t>
            </a:r>
          </a:p>
          <a:p>
            <a:pPr lvl="2"/>
            <a:r>
              <a:rPr lang="en-GB" dirty="0" smtClean="0"/>
              <a:t>Implemented by one or more channels</a:t>
            </a:r>
          </a:p>
          <a:p>
            <a:pPr lvl="1"/>
            <a:r>
              <a:rPr lang="en-GB" dirty="0" smtClean="0"/>
              <a:t>Channel</a:t>
            </a:r>
          </a:p>
          <a:p>
            <a:pPr lvl="2"/>
            <a:r>
              <a:rPr lang="en-GB" dirty="0" smtClean="0"/>
              <a:t>Mechanism for communication between processes (of a single module or within different modules)</a:t>
            </a:r>
          </a:p>
          <a:p>
            <a:pPr lvl="2"/>
            <a:r>
              <a:rPr lang="en-GB" dirty="0" smtClean="0"/>
              <a:t>Implements one or more interfaces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SystemC</a:t>
            </a:r>
            <a:r>
              <a:rPr lang="en-GB" dirty="0" smtClean="0"/>
              <a:t> terminology (</a:t>
            </a:r>
            <a:r>
              <a:rPr lang="en-GB" dirty="0" err="1" smtClean="0"/>
              <a:t>ctd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Port</a:t>
            </a:r>
          </a:p>
          <a:p>
            <a:pPr lvl="2"/>
            <a:r>
              <a:rPr lang="en-GB" dirty="0" smtClean="0"/>
              <a:t>Mediator for communication between modules</a:t>
            </a:r>
          </a:p>
          <a:p>
            <a:pPr lvl="2"/>
            <a:r>
              <a:rPr lang="en-GB" dirty="0" smtClean="0"/>
              <a:t>Indicates that the modules requires an interface</a:t>
            </a:r>
          </a:p>
          <a:p>
            <a:pPr lvl="2"/>
            <a:r>
              <a:rPr lang="en-GB" dirty="0" smtClean="0"/>
              <a:t>Forwards interface method calls up or out of the module</a:t>
            </a:r>
          </a:p>
          <a:p>
            <a:pPr lvl="2"/>
            <a:r>
              <a:rPr lang="en-GB" dirty="0" smtClean="0"/>
              <a:t>Class </a:t>
            </a:r>
            <a:r>
              <a:rPr lang="en-GB" dirty="0" err="1" smtClean="0"/>
              <a:t>templated</a:t>
            </a:r>
            <a:r>
              <a:rPr lang="en-GB" dirty="0" smtClean="0"/>
              <a:t> with the interface type</a:t>
            </a:r>
          </a:p>
          <a:p>
            <a:pPr lvl="1"/>
            <a:r>
              <a:rPr lang="en-GB" dirty="0" smtClean="0"/>
              <a:t>Export</a:t>
            </a:r>
          </a:p>
          <a:p>
            <a:pPr lvl="2"/>
            <a:r>
              <a:rPr lang="en-GB" dirty="0" smtClean="0"/>
              <a:t>Mediator for communication between modules</a:t>
            </a:r>
          </a:p>
          <a:p>
            <a:pPr lvl="2"/>
            <a:r>
              <a:rPr lang="en-GB" dirty="0" smtClean="0"/>
              <a:t>Indicates that the modules provides an interface</a:t>
            </a:r>
          </a:p>
          <a:p>
            <a:pPr lvl="2"/>
            <a:r>
              <a:rPr lang="en-GB" dirty="0" smtClean="0"/>
              <a:t>Forwards interface method calls down or into the module</a:t>
            </a:r>
          </a:p>
          <a:p>
            <a:pPr lvl="2"/>
            <a:r>
              <a:rPr lang="en-GB" dirty="0" smtClean="0"/>
              <a:t>Class </a:t>
            </a:r>
            <a:r>
              <a:rPr lang="en-GB" dirty="0" err="1" smtClean="0"/>
              <a:t>templated</a:t>
            </a:r>
            <a:r>
              <a:rPr lang="en-GB" dirty="0" smtClean="0"/>
              <a:t> with the interface</a:t>
            </a:r>
          </a:p>
          <a:p>
            <a:pPr lvl="2">
              <a:buNone/>
            </a:pPr>
            <a:endParaRPr lang="en-GB" dirty="0" smtClean="0"/>
          </a:p>
          <a:p>
            <a:pPr lvl="1"/>
            <a:endParaRPr lang="en-GB" dirty="0" smtClean="0"/>
          </a:p>
          <a:p>
            <a:pPr lvl="2"/>
            <a:endParaRPr lang="en-GB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Terminology: example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963568" y="3532475"/>
            <a:ext cx="1597794" cy="943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/>
              <a:t>Master</a:t>
            </a:r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4050646" y="5571428"/>
            <a:ext cx="1174282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/>
              <a:t>Reset</a:t>
            </a:r>
            <a:endParaRPr lang="en-GB"/>
          </a:p>
        </p:txBody>
      </p:sp>
      <p:sp>
        <p:nvSpPr>
          <p:cNvPr id="28" name="Rectangle 27"/>
          <p:cNvSpPr/>
          <p:nvPr/>
        </p:nvSpPr>
        <p:spPr>
          <a:xfrm>
            <a:off x="5812070" y="3540497"/>
            <a:ext cx="1597794" cy="943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/>
              <a:t>Slave</a:t>
            </a:r>
            <a:endParaRPr lang="en-GB"/>
          </a:p>
        </p:txBody>
      </p:sp>
      <p:sp>
        <p:nvSpPr>
          <p:cNvPr id="30" name="Rectangle 29"/>
          <p:cNvSpPr/>
          <p:nvPr/>
        </p:nvSpPr>
        <p:spPr>
          <a:xfrm>
            <a:off x="4000915" y="2326110"/>
            <a:ext cx="1174282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Clock</a:t>
            </a:r>
            <a:endParaRPr lang="en-GB" dirty="0"/>
          </a:p>
        </p:txBody>
      </p:sp>
      <p:cxnSp>
        <p:nvCxnSpPr>
          <p:cNvPr id="32" name="Elbow Connector 31"/>
          <p:cNvCxnSpPr>
            <a:stCxn id="30" idx="2"/>
            <a:endCxn id="5" idx="0"/>
          </p:cNvCxnSpPr>
          <p:nvPr/>
        </p:nvCxnSpPr>
        <p:spPr>
          <a:xfrm rot="5400000">
            <a:off x="3254959" y="2199377"/>
            <a:ext cx="840605" cy="182559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30" idx="2"/>
            <a:endCxn id="28" idx="0"/>
          </p:cNvCxnSpPr>
          <p:nvPr/>
        </p:nvCxnSpPr>
        <p:spPr>
          <a:xfrm rot="16200000" flipH="1">
            <a:off x="5175198" y="2104727"/>
            <a:ext cx="848627" cy="202291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9" idx="0"/>
            <a:endCxn id="5" idx="2"/>
          </p:cNvCxnSpPr>
          <p:nvPr/>
        </p:nvCxnSpPr>
        <p:spPr>
          <a:xfrm rot="16200000" flipV="1">
            <a:off x="3152288" y="4085929"/>
            <a:ext cx="1095677" cy="187532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9" idx="0"/>
            <a:endCxn id="28" idx="2"/>
          </p:cNvCxnSpPr>
          <p:nvPr/>
        </p:nvCxnSpPr>
        <p:spPr>
          <a:xfrm rot="5400000" flipH="1" flipV="1">
            <a:off x="5080550" y="4041011"/>
            <a:ext cx="1087655" cy="197318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5" idx="3"/>
            <a:endCxn id="28" idx="1"/>
          </p:cNvCxnSpPr>
          <p:nvPr/>
        </p:nvCxnSpPr>
        <p:spPr>
          <a:xfrm>
            <a:off x="3561362" y="4004113"/>
            <a:ext cx="2250708" cy="80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3551736" y="4292871"/>
            <a:ext cx="2271562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119627" y="3753856"/>
            <a:ext cx="1164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smtClean="0">
                <a:latin typeface="Courier New" pitchFamily="49" charset="0"/>
                <a:cs typeface="Courier New" pitchFamily="49" charset="0"/>
              </a:rPr>
              <a:t>start</a:t>
            </a:r>
            <a:endParaRPr lang="en-GB" sz="14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185400" y="4272010"/>
            <a:ext cx="1164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smtClean="0">
                <a:latin typeface="Courier New" pitchFamily="49" charset="0"/>
                <a:cs typeface="Courier New" pitchFamily="49" charset="0"/>
              </a:rPr>
              <a:t>done</a:t>
            </a:r>
            <a:endParaRPr lang="en-GB" sz="14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608911" y="2760850"/>
            <a:ext cx="1164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smtClean="0">
                <a:latin typeface="Courier New" pitchFamily="49" charset="0"/>
                <a:cs typeface="Courier New" pitchFamily="49" charset="0"/>
              </a:rPr>
              <a:t>clock</a:t>
            </a:r>
            <a:endParaRPr lang="en-GB" sz="14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655434" y="5175187"/>
            <a:ext cx="1164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err="1" smtClean="0">
                <a:latin typeface="Courier New" pitchFamily="49" charset="0"/>
                <a:cs typeface="Courier New" pitchFamily="49" charset="0"/>
              </a:rPr>
              <a:t>resetn</a:t>
            </a:r>
            <a:endParaRPr lang="en-GB" sz="14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126157" y="2165672"/>
            <a:ext cx="6949439" cy="4215873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1135782" y="2338926"/>
            <a:ext cx="9914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 smtClean="0">
                <a:solidFill>
                  <a:schemeClr val="accent1"/>
                </a:solidFill>
                <a:latin typeface="Gill Sans MT"/>
                <a:cs typeface="Gill Sans MT"/>
              </a:rPr>
              <a:t>Top</a:t>
            </a:r>
            <a:endParaRPr lang="en-GB" sz="2600" dirty="0">
              <a:solidFill>
                <a:schemeClr val="accent1"/>
              </a:solidFill>
              <a:latin typeface="Gill Sans MT"/>
              <a:cs typeface="Gill Sans M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10063" y="1106905"/>
            <a:ext cx="148229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 smtClean="0">
                <a:latin typeface="Gill Sans MT"/>
                <a:cs typeface="Gill Sans MT"/>
              </a:rPr>
              <a:t>Modules</a:t>
            </a:r>
            <a:endParaRPr lang="en-GB" sz="2600" dirty="0">
              <a:latin typeface="Gill Sans MT"/>
              <a:cs typeface="Gill Sans MT"/>
            </a:endParaRPr>
          </a:p>
        </p:txBody>
      </p:sp>
      <p:cxnSp>
        <p:nvCxnSpPr>
          <p:cNvPr id="25" name="Elbow Connector 24"/>
          <p:cNvCxnSpPr>
            <a:stCxn id="21" idx="2"/>
          </p:cNvCxnSpPr>
          <p:nvPr/>
        </p:nvCxnSpPr>
        <p:spPr>
          <a:xfrm rot="5400000">
            <a:off x="2570723" y="1685198"/>
            <a:ext cx="566336" cy="39463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1" idx="2"/>
          </p:cNvCxnSpPr>
          <p:nvPr/>
        </p:nvCxnSpPr>
        <p:spPr>
          <a:xfrm rot="5400000">
            <a:off x="1728513" y="2190524"/>
            <a:ext cx="1913873" cy="73152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21" idx="2"/>
          </p:cNvCxnSpPr>
          <p:nvPr/>
        </p:nvCxnSpPr>
        <p:spPr>
          <a:xfrm rot="16200000" flipH="1">
            <a:off x="1699637" y="2950920"/>
            <a:ext cx="3954429" cy="1251284"/>
          </a:xfrm>
          <a:prstGeom prst="bentConnector3">
            <a:avLst>
              <a:gd name="adj1" fmla="val 30284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hape 53"/>
          <p:cNvCxnSpPr>
            <a:stCxn id="21" idx="2"/>
          </p:cNvCxnSpPr>
          <p:nvPr/>
        </p:nvCxnSpPr>
        <p:spPr>
          <a:xfrm rot="16200000" flipH="1">
            <a:off x="4887503" y="-236947"/>
            <a:ext cx="324702" cy="3997291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7048500" y="1914525"/>
            <a:ext cx="16443" cy="161794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revisited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346494"/>
            <a:ext cx="7239000" cy="4797425"/>
          </a:xfrm>
        </p:spPr>
        <p:txBody>
          <a:bodyPr/>
          <a:lstStyle/>
          <a:p>
            <a:r>
              <a:rPr lang="en-GB" dirty="0" smtClean="0"/>
              <a:t>example1</a:t>
            </a:r>
          </a:p>
          <a:p>
            <a:pPr lvl="1"/>
            <a:r>
              <a:rPr lang="en-GB" dirty="0" err="1" smtClean="0"/>
              <a:t>Toplevel</a:t>
            </a:r>
            <a:endParaRPr lang="en-GB" dirty="0" smtClean="0"/>
          </a:p>
          <a:p>
            <a:pPr lvl="2"/>
            <a:r>
              <a:rPr lang="en-GB" dirty="0" err="1" smtClean="0">
                <a:hlinkClick r:id="rId3" action="ppaction://hlinkfile"/>
              </a:rPr>
              <a:t>top.h</a:t>
            </a:r>
            <a:endParaRPr lang="en-GB" dirty="0" smtClean="0"/>
          </a:p>
          <a:p>
            <a:pPr lvl="2"/>
            <a:r>
              <a:rPr lang="en-GB" dirty="0" smtClean="0">
                <a:hlinkClick r:id="rId4" action="ppaction://hlinkfile"/>
              </a:rPr>
              <a:t>top.cpp</a:t>
            </a:r>
            <a:endParaRPr lang="en-GB" dirty="0" smtClean="0"/>
          </a:p>
          <a:p>
            <a:pPr lvl="1"/>
            <a:r>
              <a:rPr lang="en-GB" dirty="0" smtClean="0"/>
              <a:t>Slave : interface and implementation of the slave block</a:t>
            </a:r>
          </a:p>
          <a:p>
            <a:pPr lvl="2"/>
            <a:r>
              <a:rPr lang="en-GB" dirty="0" err="1" smtClean="0">
                <a:hlinkClick r:id="rId5" action="ppaction://hlinkfile"/>
              </a:rPr>
              <a:t>slave.h</a:t>
            </a:r>
            <a:endParaRPr lang="en-GB" dirty="0" smtClean="0"/>
          </a:p>
          <a:p>
            <a:pPr lvl="2"/>
            <a:r>
              <a:rPr lang="en-GB" dirty="0" smtClean="0">
                <a:hlinkClick r:id="rId6" action="ppaction://hlinkfile"/>
              </a:rPr>
              <a:t>slave.cpp</a:t>
            </a:r>
            <a:endParaRPr lang="en-GB" dirty="0" smtClean="0"/>
          </a:p>
          <a:p>
            <a:pPr lvl="1"/>
            <a:r>
              <a:rPr lang="en-GB" dirty="0" smtClean="0"/>
              <a:t>Master: interface and implementation of the master block</a:t>
            </a:r>
          </a:p>
          <a:p>
            <a:pPr lvl="2"/>
            <a:r>
              <a:rPr lang="en-GB" dirty="0" err="1" smtClean="0">
                <a:hlinkClick r:id="rId7" action="ppaction://hlinkfile"/>
              </a:rPr>
              <a:t>master.h</a:t>
            </a:r>
            <a:endParaRPr lang="en-GB" dirty="0" smtClean="0"/>
          </a:p>
          <a:p>
            <a:pPr lvl="2"/>
            <a:r>
              <a:rPr lang="en-GB" dirty="0" smtClean="0">
                <a:hlinkClick r:id="rId8" action="ppaction://hlinkfile"/>
              </a:rPr>
              <a:t>master.cpp</a:t>
            </a:r>
            <a:endParaRPr lang="en-GB" dirty="0" smtClean="0"/>
          </a:p>
          <a:p>
            <a:pPr lvl="2">
              <a:buNone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TLM2 interfaces: the blocking transport interface template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328738"/>
            <a:ext cx="7239000" cy="4797425"/>
          </a:xfrm>
        </p:spPr>
        <p:txBody>
          <a:bodyPr/>
          <a:lstStyle/>
          <a:p>
            <a:pPr lvl="1"/>
            <a:r>
              <a:rPr lang="en-GB" dirty="0" smtClean="0"/>
              <a:t>Template interface defining</a:t>
            </a:r>
          </a:p>
          <a:p>
            <a:pPr lvl="2"/>
            <a:r>
              <a:rPr lang="en-GB" dirty="0" smtClean="0">
                <a:latin typeface="Arial Narrow" pitchFamily="34" charset="0"/>
              </a:rPr>
              <a:t>virtual void </a:t>
            </a:r>
            <a:r>
              <a:rPr lang="en-GB" dirty="0" err="1" smtClean="0">
                <a:latin typeface="Arial Narrow" pitchFamily="34" charset="0"/>
              </a:rPr>
              <a:t>b_transport</a:t>
            </a:r>
            <a:r>
              <a:rPr lang="en-GB" dirty="0" smtClean="0">
                <a:latin typeface="Arial Narrow" pitchFamily="34" charset="0"/>
              </a:rPr>
              <a:t>(TRANS &amp; trans, </a:t>
            </a:r>
            <a:r>
              <a:rPr lang="en-GB" dirty="0" err="1" smtClean="0">
                <a:latin typeface="Arial Narrow" pitchFamily="34" charset="0"/>
              </a:rPr>
              <a:t>sc_core</a:t>
            </a:r>
            <a:r>
              <a:rPr lang="en-GB" dirty="0" smtClean="0">
                <a:latin typeface="Arial Narrow" pitchFamily="34" charset="0"/>
              </a:rPr>
              <a:t>::</a:t>
            </a:r>
            <a:r>
              <a:rPr lang="en-GB" dirty="0" err="1" smtClean="0">
                <a:latin typeface="Arial Narrow" pitchFamily="34" charset="0"/>
              </a:rPr>
              <a:t>sc_time</a:t>
            </a:r>
            <a:r>
              <a:rPr lang="en-GB" dirty="0" smtClean="0">
                <a:latin typeface="Arial Narrow" pitchFamily="34" charset="0"/>
              </a:rPr>
              <a:t> &amp; t) = 0</a:t>
            </a:r>
          </a:p>
          <a:p>
            <a:pPr lvl="3"/>
            <a:r>
              <a:rPr lang="en-GB" dirty="0" smtClean="0"/>
              <a:t>References for simulation speed</a:t>
            </a:r>
          </a:p>
          <a:p>
            <a:pPr lvl="3"/>
            <a:r>
              <a:rPr lang="en-GB" dirty="0" smtClean="0"/>
              <a:t>Called in initiator, from a thread process</a:t>
            </a:r>
          </a:p>
          <a:p>
            <a:pPr lvl="3"/>
            <a:r>
              <a:rPr lang="en-GB" dirty="0" smtClean="0"/>
              <a:t>Implemented in target</a:t>
            </a:r>
          </a:p>
          <a:p>
            <a:pPr lvl="3"/>
            <a:r>
              <a:rPr lang="en-GB" dirty="0" smtClean="0"/>
              <a:t>Time parameter allows for “temporal decoupling”</a:t>
            </a:r>
          </a:p>
          <a:p>
            <a:pPr lvl="3"/>
            <a:r>
              <a:rPr lang="en-GB" dirty="0" smtClean="0"/>
              <a:t>Two </a:t>
            </a:r>
            <a:r>
              <a:rPr lang="en-GB" dirty="0" err="1" smtClean="0"/>
              <a:t>timepoints</a:t>
            </a:r>
            <a:r>
              <a:rPr lang="en-GB" dirty="0" smtClean="0"/>
              <a:t> per transaction</a:t>
            </a:r>
          </a:p>
          <a:p>
            <a:pPr lvl="4"/>
            <a:r>
              <a:rPr lang="en-GB" dirty="0" smtClean="0"/>
              <a:t>Time of call	</a:t>
            </a:r>
          </a:p>
          <a:p>
            <a:pPr lvl="4"/>
            <a:r>
              <a:rPr lang="en-GB" dirty="0" smtClean="0"/>
              <a:t>Time of return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TLM2 Interfaces: the non-blocking transport interface templates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373128"/>
            <a:ext cx="7239000" cy="4797425"/>
          </a:xfrm>
        </p:spPr>
        <p:txBody>
          <a:bodyPr/>
          <a:lstStyle/>
          <a:p>
            <a:pPr lvl="1"/>
            <a:r>
              <a:rPr lang="en-GB" dirty="0" smtClean="0"/>
              <a:t>Forward interface template defining</a:t>
            </a:r>
          </a:p>
          <a:p>
            <a:pPr lvl="2"/>
            <a:r>
              <a:rPr lang="en-GB" dirty="0" smtClean="0">
                <a:latin typeface="Arial Narrow" pitchFamily="34" charset="0"/>
                <a:cs typeface="Arial" pitchFamily="34" charset="0"/>
              </a:rPr>
              <a:t>virtual </a:t>
            </a:r>
            <a:r>
              <a:rPr lang="en-GB" dirty="0" err="1" smtClean="0">
                <a:latin typeface="Arial Narrow" pitchFamily="34" charset="0"/>
                <a:cs typeface="Arial" pitchFamily="34" charset="0"/>
              </a:rPr>
              <a:t>tlm_sync_enum</a:t>
            </a:r>
            <a:r>
              <a:rPr lang="en-GB" dirty="0" smtClean="0">
                <a:latin typeface="Arial Narrow" pitchFamily="34" charset="0"/>
                <a:cs typeface="Arial" pitchFamily="34" charset="0"/>
              </a:rPr>
              <a:t> </a:t>
            </a:r>
            <a:r>
              <a:rPr lang="en-GB" dirty="0" err="1" smtClean="0">
                <a:latin typeface="Arial Narrow" pitchFamily="34" charset="0"/>
                <a:cs typeface="Arial" pitchFamily="34" charset="0"/>
              </a:rPr>
              <a:t>nb_transport_fw</a:t>
            </a:r>
            <a:r>
              <a:rPr lang="en-GB" dirty="0" smtClean="0">
                <a:latin typeface="Arial Narrow" pitchFamily="34" charset="0"/>
                <a:cs typeface="Arial" pitchFamily="34" charset="0"/>
              </a:rPr>
              <a:t> (TRANS &amp; trans,  PHASE &amp;ph,  </a:t>
            </a:r>
            <a:r>
              <a:rPr lang="en-GB" dirty="0" err="1" smtClean="0">
                <a:latin typeface="Arial Narrow" pitchFamily="34" charset="0"/>
                <a:cs typeface="Arial" pitchFamily="34" charset="0"/>
              </a:rPr>
              <a:t>sc_core</a:t>
            </a:r>
            <a:r>
              <a:rPr lang="en-GB" dirty="0" smtClean="0">
                <a:latin typeface="Arial Narrow" pitchFamily="34" charset="0"/>
                <a:cs typeface="Arial" pitchFamily="34" charset="0"/>
              </a:rPr>
              <a:t>::</a:t>
            </a:r>
            <a:r>
              <a:rPr lang="en-GB" dirty="0" err="1" smtClean="0">
                <a:latin typeface="Arial Narrow" pitchFamily="34" charset="0"/>
                <a:cs typeface="Arial" pitchFamily="34" charset="0"/>
              </a:rPr>
              <a:t>sc_time</a:t>
            </a:r>
            <a:r>
              <a:rPr lang="en-GB" dirty="0" smtClean="0">
                <a:latin typeface="Arial Narrow" pitchFamily="34" charset="0"/>
                <a:cs typeface="Arial" pitchFamily="34" charset="0"/>
              </a:rPr>
              <a:t> &amp; t) = 0</a:t>
            </a:r>
          </a:p>
          <a:p>
            <a:pPr lvl="2"/>
            <a:r>
              <a:rPr lang="en-GB" dirty="0" smtClean="0"/>
              <a:t>Called by initiator, in a method or thread process</a:t>
            </a:r>
          </a:p>
          <a:p>
            <a:pPr lvl="2"/>
            <a:r>
              <a:rPr lang="en-GB" dirty="0" smtClean="0"/>
              <a:t>Implemented in target module</a:t>
            </a:r>
          </a:p>
          <a:p>
            <a:pPr lvl="1"/>
            <a:r>
              <a:rPr lang="en-GB" dirty="0" smtClean="0"/>
              <a:t>Backward interface template defining </a:t>
            </a:r>
          </a:p>
          <a:p>
            <a:pPr lvl="2"/>
            <a:r>
              <a:rPr lang="en-GB" dirty="0" smtClean="0">
                <a:latin typeface="Arial Narrow" pitchFamily="34" charset="0"/>
              </a:rPr>
              <a:t>virtual </a:t>
            </a:r>
            <a:r>
              <a:rPr lang="en-GB" dirty="0" err="1" smtClean="0">
                <a:latin typeface="Arial Narrow" pitchFamily="34" charset="0"/>
              </a:rPr>
              <a:t>tlm_sync_enum</a:t>
            </a:r>
            <a:r>
              <a:rPr lang="en-GB" dirty="0" smtClean="0">
                <a:latin typeface="Arial Narrow" pitchFamily="34" charset="0"/>
              </a:rPr>
              <a:t> </a:t>
            </a:r>
            <a:r>
              <a:rPr lang="en-GB" dirty="0" err="1" smtClean="0">
                <a:latin typeface="Arial Narrow" pitchFamily="34" charset="0"/>
              </a:rPr>
              <a:t>nb_transport_bw</a:t>
            </a:r>
            <a:r>
              <a:rPr lang="en-GB" dirty="0" smtClean="0">
                <a:latin typeface="Arial Narrow" pitchFamily="34" charset="0"/>
              </a:rPr>
              <a:t> (TRANS &amp; trans, PHASE &amp;ph, </a:t>
            </a:r>
            <a:r>
              <a:rPr lang="en-GB" dirty="0" err="1" smtClean="0">
                <a:latin typeface="Arial Narrow" pitchFamily="34" charset="0"/>
              </a:rPr>
              <a:t>sc_core</a:t>
            </a:r>
            <a:r>
              <a:rPr lang="en-GB" dirty="0" smtClean="0">
                <a:latin typeface="Arial Narrow" pitchFamily="34" charset="0"/>
              </a:rPr>
              <a:t>::</a:t>
            </a:r>
            <a:r>
              <a:rPr lang="en-GB" dirty="0" err="1" smtClean="0">
                <a:latin typeface="Arial Narrow" pitchFamily="34" charset="0"/>
              </a:rPr>
              <a:t>sc_time</a:t>
            </a:r>
            <a:r>
              <a:rPr lang="en-GB" dirty="0" smtClean="0">
                <a:latin typeface="Arial Narrow" pitchFamily="34" charset="0"/>
              </a:rPr>
              <a:t> &amp; t) = 0</a:t>
            </a:r>
          </a:p>
          <a:p>
            <a:pPr lvl="2"/>
            <a:r>
              <a:rPr lang="en-GB" dirty="0" smtClean="0"/>
              <a:t>Called by target in a method or thread process</a:t>
            </a:r>
          </a:p>
          <a:p>
            <a:pPr lvl="2"/>
            <a:r>
              <a:rPr lang="en-GB" dirty="0" smtClean="0"/>
              <a:t>Implemented in initiator module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>
              <a:buNone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TLM2 Interfaces: template arguments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373128"/>
            <a:ext cx="7239000" cy="4797425"/>
          </a:xfrm>
        </p:spPr>
        <p:txBody>
          <a:bodyPr/>
          <a:lstStyle/>
          <a:p>
            <a:pPr lvl="1"/>
            <a:r>
              <a:rPr lang="en-GB" dirty="0" smtClean="0"/>
              <a:t>Template parameter </a:t>
            </a:r>
            <a:r>
              <a:rPr lang="en-GB" dirty="0" smtClean="0">
                <a:latin typeface="Arial Narrow" pitchFamily="34" charset="0"/>
              </a:rPr>
              <a:t>TRANS</a:t>
            </a:r>
            <a:r>
              <a:rPr lang="en-GB" dirty="0" smtClean="0"/>
              <a:t> should be </a:t>
            </a:r>
            <a:r>
              <a:rPr lang="en-GB" dirty="0" err="1" smtClean="0">
                <a:latin typeface="Arial Narrow" pitchFamily="34" charset="0"/>
              </a:rPr>
              <a:t>tlm_generic_payload</a:t>
            </a:r>
            <a:r>
              <a:rPr lang="en-GB" dirty="0" smtClean="0"/>
              <a:t> for maximum compatibility</a:t>
            </a:r>
          </a:p>
          <a:p>
            <a:pPr lvl="1"/>
            <a:r>
              <a:rPr lang="en-GB" dirty="0" smtClean="0"/>
              <a:t>Template parameter </a:t>
            </a:r>
            <a:r>
              <a:rPr lang="en-GB" dirty="0" smtClean="0">
                <a:latin typeface="Arial Narrow" pitchFamily="34" charset="0"/>
              </a:rPr>
              <a:t>PHASE</a:t>
            </a:r>
            <a:r>
              <a:rPr lang="en-GB" dirty="0" smtClean="0"/>
              <a:t> should be </a:t>
            </a:r>
            <a:r>
              <a:rPr lang="en-GB" dirty="0" err="1" smtClean="0">
                <a:latin typeface="Arial Narrow" pitchFamily="34" charset="0"/>
              </a:rPr>
              <a:t>tlm_phase</a:t>
            </a:r>
            <a:r>
              <a:rPr lang="en-GB" dirty="0" smtClean="0"/>
              <a:t> for maximum interoperability</a:t>
            </a:r>
          </a:p>
          <a:p>
            <a:pPr lvl="2"/>
            <a:r>
              <a:rPr lang="en-GB" dirty="0" smtClean="0"/>
              <a:t>Defining the 4 </a:t>
            </a:r>
            <a:r>
              <a:rPr lang="en-GB" dirty="0" err="1" smtClean="0"/>
              <a:t>timepoints</a:t>
            </a:r>
            <a:r>
              <a:rPr lang="en-GB" dirty="0" smtClean="0"/>
              <a:t> of a transaction using the base protocol : </a:t>
            </a:r>
            <a:r>
              <a:rPr lang="en-GB" dirty="0" smtClean="0">
                <a:latin typeface="Arial Narrow" pitchFamily="34" charset="0"/>
              </a:rPr>
              <a:t>BEGIN_REQ, END_REQ, BEGIN_RESP, END_RESP</a:t>
            </a:r>
          </a:p>
          <a:p>
            <a:pPr lvl="1"/>
            <a:r>
              <a:rPr lang="en-GB" dirty="0" smtClean="0">
                <a:latin typeface="Arial Narrow" pitchFamily="34" charset="0"/>
              </a:rPr>
              <a:t>For modelling exotic protocols, other template parameters are allowed, at expense of compatibility</a:t>
            </a:r>
          </a:p>
          <a:p>
            <a:pPr lvl="2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>
              <a:buNone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Modelling two communicating blocks: HDL abstraction level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328739"/>
            <a:ext cx="7230374" cy="817760"/>
          </a:xfrm>
        </p:spPr>
        <p:txBody>
          <a:bodyPr/>
          <a:lstStyle/>
          <a:p>
            <a:r>
              <a:rPr lang="en-US" dirty="0" smtClean="0">
                <a:latin typeface="Arial" pitchFamily="34" charset="0"/>
              </a:rPr>
              <a:t>Using  signals to connect blocks</a:t>
            </a:r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63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Other TLM2 interfaces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346494"/>
            <a:ext cx="7239000" cy="4797425"/>
          </a:xfrm>
        </p:spPr>
        <p:txBody>
          <a:bodyPr/>
          <a:lstStyle/>
          <a:p>
            <a:pPr lvl="1"/>
            <a:r>
              <a:rPr lang="en-GB" dirty="0" smtClean="0"/>
              <a:t>Debug interface template defining</a:t>
            </a:r>
          </a:p>
          <a:p>
            <a:pPr lvl="2"/>
            <a:r>
              <a:rPr lang="en-GB" dirty="0" smtClean="0">
                <a:latin typeface="Arial Narrow" pitchFamily="34" charset="0"/>
              </a:rPr>
              <a:t>virtual unsigned </a:t>
            </a:r>
            <a:r>
              <a:rPr lang="en-GB" dirty="0" err="1" smtClean="0">
                <a:latin typeface="Arial Narrow" pitchFamily="34" charset="0"/>
              </a:rPr>
              <a:t>int</a:t>
            </a:r>
            <a:r>
              <a:rPr lang="en-GB" dirty="0" smtClean="0">
                <a:latin typeface="Arial Narrow" pitchFamily="34" charset="0"/>
              </a:rPr>
              <a:t> </a:t>
            </a:r>
            <a:r>
              <a:rPr lang="en-GB" dirty="0" err="1" smtClean="0">
                <a:latin typeface="Arial Narrow" pitchFamily="34" charset="0"/>
              </a:rPr>
              <a:t>transport_dbg</a:t>
            </a:r>
            <a:r>
              <a:rPr lang="en-GB" dirty="0" smtClean="0">
                <a:latin typeface="Arial Narrow" pitchFamily="34" charset="0"/>
              </a:rPr>
              <a:t>(TRANS &amp;trans)=0</a:t>
            </a:r>
          </a:p>
          <a:p>
            <a:pPr lvl="2"/>
            <a:r>
              <a:rPr lang="en-GB" dirty="0" smtClean="0"/>
              <a:t>For debug accesses  (without timing, without side effects )</a:t>
            </a:r>
          </a:p>
          <a:p>
            <a:pPr lvl="2"/>
            <a:endParaRPr lang="en-GB" dirty="0" smtClean="0"/>
          </a:p>
          <a:p>
            <a:pPr lvl="1"/>
            <a:r>
              <a:rPr lang="en-GB" dirty="0" smtClean="0"/>
              <a:t>Direct memory interface templates</a:t>
            </a:r>
          </a:p>
          <a:p>
            <a:pPr lvl="2"/>
            <a:r>
              <a:rPr lang="en-GB" dirty="0" smtClean="0"/>
              <a:t>Allowing an initiator to bypass interconnect and directly access the memory of a target</a:t>
            </a:r>
          </a:p>
          <a:p>
            <a:pPr lvl="2"/>
            <a:r>
              <a:rPr lang="en-GB" dirty="0" smtClean="0"/>
              <a:t>A forward interface defining</a:t>
            </a:r>
          </a:p>
          <a:p>
            <a:pPr lvl="3"/>
            <a:r>
              <a:rPr lang="en-GB" dirty="0" smtClean="0">
                <a:latin typeface="Arial Narrow" pitchFamily="34" charset="0"/>
              </a:rPr>
              <a:t>virtual </a:t>
            </a:r>
            <a:r>
              <a:rPr lang="en-GB" dirty="0" err="1" smtClean="0">
                <a:latin typeface="Arial Narrow" pitchFamily="34" charset="0"/>
              </a:rPr>
              <a:t>bool</a:t>
            </a:r>
            <a:r>
              <a:rPr lang="en-GB" dirty="0" smtClean="0">
                <a:latin typeface="Arial Narrow" pitchFamily="34" charset="0"/>
              </a:rPr>
              <a:t> </a:t>
            </a:r>
            <a:r>
              <a:rPr lang="en-GB" dirty="0" err="1" smtClean="0">
                <a:latin typeface="Arial Narrow" pitchFamily="34" charset="0"/>
              </a:rPr>
              <a:t>get_direct_mem_ptr</a:t>
            </a:r>
            <a:r>
              <a:rPr lang="en-GB" dirty="0" smtClean="0">
                <a:latin typeface="Arial Narrow" pitchFamily="34" charset="0"/>
              </a:rPr>
              <a:t>(TRANS &amp;trans, </a:t>
            </a:r>
            <a:r>
              <a:rPr lang="en-GB" dirty="0" err="1" smtClean="0">
                <a:latin typeface="Arial Narrow" pitchFamily="34" charset="0"/>
              </a:rPr>
              <a:t>tlm_dmi</a:t>
            </a:r>
            <a:r>
              <a:rPr lang="en-GB" dirty="0" smtClean="0">
                <a:latin typeface="Arial Narrow" pitchFamily="34" charset="0"/>
              </a:rPr>
              <a:t> &amp; </a:t>
            </a:r>
            <a:r>
              <a:rPr lang="en-GB" dirty="0" err="1" smtClean="0">
                <a:latin typeface="Arial Narrow" pitchFamily="34" charset="0"/>
              </a:rPr>
              <a:t>dmi</a:t>
            </a:r>
            <a:r>
              <a:rPr lang="en-GB" dirty="0" smtClean="0">
                <a:latin typeface="Arial Narrow" pitchFamily="34" charset="0"/>
              </a:rPr>
              <a:t>)=0</a:t>
            </a:r>
          </a:p>
          <a:p>
            <a:pPr lvl="2"/>
            <a:r>
              <a:rPr lang="en-GB" dirty="0" smtClean="0"/>
              <a:t>A backward interface defining</a:t>
            </a:r>
          </a:p>
          <a:p>
            <a:pPr lvl="3"/>
            <a:r>
              <a:rPr lang="en-GB" dirty="0" smtClean="0">
                <a:latin typeface="Arial Narrow" pitchFamily="34" charset="0"/>
              </a:rPr>
              <a:t>virtual void </a:t>
            </a:r>
            <a:r>
              <a:rPr lang="en-GB" dirty="0" err="1" smtClean="0">
                <a:latin typeface="Arial Narrow" pitchFamily="34" charset="0"/>
              </a:rPr>
              <a:t>invalidate_direct_mem_pointer</a:t>
            </a:r>
            <a:r>
              <a:rPr lang="en-GB" dirty="0" smtClean="0">
                <a:latin typeface="Arial Narrow" pitchFamily="34" charset="0"/>
              </a:rPr>
              <a:t>(</a:t>
            </a:r>
            <a:r>
              <a:rPr lang="en-GB" dirty="0" err="1" smtClean="0">
                <a:latin typeface="Arial Narrow" pitchFamily="34" charset="0"/>
              </a:rPr>
              <a:t>sc_dt</a:t>
            </a:r>
            <a:r>
              <a:rPr lang="en-GB" dirty="0" smtClean="0">
                <a:latin typeface="Arial Narrow" pitchFamily="34" charset="0"/>
              </a:rPr>
              <a:t>::uint64 </a:t>
            </a:r>
            <a:r>
              <a:rPr lang="en-GB" dirty="0" err="1" smtClean="0">
                <a:latin typeface="Arial Narrow" pitchFamily="34" charset="0"/>
              </a:rPr>
              <a:t>start_range</a:t>
            </a:r>
            <a:r>
              <a:rPr lang="en-GB" dirty="0" smtClean="0">
                <a:latin typeface="Arial Narrow" pitchFamily="34" charset="0"/>
              </a:rPr>
              <a:t>, </a:t>
            </a:r>
            <a:r>
              <a:rPr lang="en-GB" dirty="0" err="1" smtClean="0">
                <a:latin typeface="Arial Narrow" pitchFamily="34" charset="0"/>
              </a:rPr>
              <a:t>sc_dt</a:t>
            </a:r>
            <a:r>
              <a:rPr lang="en-GB" dirty="0" smtClean="0">
                <a:latin typeface="Arial Narrow" pitchFamily="34" charset="0"/>
              </a:rPr>
              <a:t>::uint64 </a:t>
            </a:r>
            <a:r>
              <a:rPr lang="en-GB" dirty="0" err="1" smtClean="0">
                <a:latin typeface="Arial Narrow" pitchFamily="34" charset="0"/>
              </a:rPr>
              <a:t>end_range</a:t>
            </a:r>
            <a:r>
              <a:rPr lang="en-GB" dirty="0" smtClean="0">
                <a:latin typeface="Arial Narrow" pitchFamily="34" charset="0"/>
              </a:rPr>
              <a:t>)=0</a:t>
            </a:r>
            <a:endParaRPr lang="en-GB" dirty="0">
              <a:latin typeface="Arial Narrow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Combined TLM2 interfaces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TLM2 forward interface combines</a:t>
            </a:r>
          </a:p>
          <a:p>
            <a:pPr lvl="2"/>
            <a:r>
              <a:rPr lang="en-GB" dirty="0" smtClean="0"/>
              <a:t>Blocking transport interface</a:t>
            </a:r>
          </a:p>
          <a:p>
            <a:pPr lvl="2"/>
            <a:r>
              <a:rPr lang="en-GB" dirty="0" smtClean="0"/>
              <a:t>Non-blocking forward transport interface</a:t>
            </a:r>
          </a:p>
          <a:p>
            <a:pPr lvl="2"/>
            <a:r>
              <a:rPr lang="en-GB" dirty="0" smtClean="0"/>
              <a:t>Forward direct memory interface</a:t>
            </a:r>
          </a:p>
          <a:p>
            <a:pPr lvl="2"/>
            <a:r>
              <a:rPr lang="en-GB" dirty="0" smtClean="0"/>
              <a:t>Debug interface</a:t>
            </a:r>
          </a:p>
          <a:p>
            <a:pPr lvl="1"/>
            <a:r>
              <a:rPr lang="en-GB" dirty="0" smtClean="0"/>
              <a:t>TLM2 backward interface combines</a:t>
            </a:r>
          </a:p>
          <a:p>
            <a:pPr lvl="2"/>
            <a:r>
              <a:rPr lang="en-GB" dirty="0" smtClean="0"/>
              <a:t>Non-blocking backward transport interface</a:t>
            </a:r>
          </a:p>
          <a:p>
            <a:pPr lvl="2"/>
            <a:r>
              <a:rPr lang="en-GB" dirty="0" smtClean="0"/>
              <a:t>Backward direct memory interface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Sockets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Combine a port and an export</a:t>
            </a:r>
          </a:p>
          <a:p>
            <a:pPr lvl="1"/>
            <a:r>
              <a:rPr lang="en-GB" dirty="0" smtClean="0"/>
              <a:t>Target socket (</a:t>
            </a:r>
            <a:r>
              <a:rPr lang="en-GB" dirty="0" err="1" smtClean="0">
                <a:latin typeface="Arial Narrow" pitchFamily="34" charset="0"/>
              </a:rPr>
              <a:t>tlm_target_socket</a:t>
            </a:r>
            <a:r>
              <a:rPr lang="en-GB" dirty="0" smtClean="0"/>
              <a:t>)</a:t>
            </a:r>
          </a:p>
          <a:p>
            <a:pPr lvl="2"/>
            <a:r>
              <a:rPr lang="en-GB" dirty="0" smtClean="0"/>
              <a:t>An export providing the TLM2 forward interface</a:t>
            </a:r>
          </a:p>
          <a:p>
            <a:pPr lvl="2"/>
            <a:r>
              <a:rPr lang="en-GB" dirty="0" smtClean="0"/>
              <a:t>A port requiring the TLM2 backward interface</a:t>
            </a:r>
          </a:p>
          <a:p>
            <a:pPr lvl="1"/>
            <a:r>
              <a:rPr lang="en-GB" dirty="0" smtClean="0"/>
              <a:t>Initiator socket (</a:t>
            </a:r>
            <a:r>
              <a:rPr lang="en-GB" dirty="0" err="1" smtClean="0">
                <a:latin typeface="Arial Narrow" pitchFamily="34" charset="0"/>
              </a:rPr>
              <a:t>tlm_initiator_socket</a:t>
            </a:r>
            <a:r>
              <a:rPr lang="en-GB" dirty="0" smtClean="0"/>
              <a:t>)</a:t>
            </a:r>
          </a:p>
          <a:p>
            <a:pPr lvl="2"/>
            <a:r>
              <a:rPr lang="en-GB" dirty="0" smtClean="0"/>
              <a:t>A port requiring the TLM2 forward interface</a:t>
            </a:r>
          </a:p>
          <a:p>
            <a:pPr lvl="2"/>
            <a:r>
              <a:rPr lang="en-GB" dirty="0" smtClean="0"/>
              <a:t>An export providing the TLM2 backward interface</a:t>
            </a:r>
          </a:p>
          <a:p>
            <a:pPr lvl="1"/>
            <a:r>
              <a:rPr lang="en-GB" dirty="0" smtClean="0"/>
              <a:t>Binding an initiator socket to a target socket binds two port-export pairs</a:t>
            </a:r>
          </a:p>
          <a:p>
            <a:pPr lvl="1"/>
            <a:r>
              <a:rPr lang="en-GB" dirty="0" smtClean="0"/>
              <a:t>Required for TLM2 interoperability (in </a:t>
            </a:r>
            <a:r>
              <a:rPr lang="en-GB" dirty="0" err="1" smtClean="0">
                <a:latin typeface="Arial Narrow" pitchFamily="34" charset="0"/>
              </a:rPr>
              <a:t>tlm</a:t>
            </a:r>
            <a:r>
              <a:rPr lang="en-GB" dirty="0" smtClean="0"/>
              <a:t> namespace)</a:t>
            </a:r>
          </a:p>
          <a:p>
            <a:pPr lvl="1"/>
            <a:r>
              <a:rPr lang="en-GB" dirty="0" err="1" smtClean="0"/>
              <a:t>Buswidth</a:t>
            </a:r>
            <a:r>
              <a:rPr lang="en-GB" dirty="0" smtClean="0"/>
              <a:t> as template parameter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Convenience sockets </a:t>
            </a:r>
            <a:r>
              <a:rPr lang="en-GB" dirty="0" err="1" smtClean="0"/>
              <a:t>a.k.a</a:t>
            </a:r>
            <a:r>
              <a:rPr lang="en-GB" dirty="0" smtClean="0"/>
              <a:t> simple sockets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err="1" smtClean="0">
                <a:latin typeface="Arial Narrow" pitchFamily="34" charset="0"/>
              </a:rPr>
              <a:t>simple_initiator_socket</a:t>
            </a:r>
            <a:r>
              <a:rPr lang="en-GB" dirty="0" smtClean="0">
                <a:latin typeface="Arial Narrow" pitchFamily="34" charset="0"/>
              </a:rPr>
              <a:t>&lt;&gt; </a:t>
            </a:r>
            <a:r>
              <a:rPr lang="en-GB" dirty="0" smtClean="0"/>
              <a:t>and </a:t>
            </a:r>
            <a:r>
              <a:rPr lang="en-GB" dirty="0" err="1" smtClean="0">
                <a:latin typeface="Arial Narrow" pitchFamily="34" charset="0"/>
                <a:cs typeface="Arial" pitchFamily="34" charset="0"/>
              </a:rPr>
              <a:t>simple_target_socket</a:t>
            </a:r>
            <a:r>
              <a:rPr lang="en-GB" dirty="0" smtClean="0">
                <a:latin typeface="Arial Narrow" pitchFamily="34" charset="0"/>
                <a:cs typeface="Arial" pitchFamily="34" charset="0"/>
              </a:rPr>
              <a:t>&lt;&gt;</a:t>
            </a:r>
          </a:p>
          <a:p>
            <a:pPr lvl="1"/>
            <a:r>
              <a:rPr lang="en-GB" dirty="0" smtClean="0"/>
              <a:t>Derived from </a:t>
            </a:r>
            <a:r>
              <a:rPr lang="en-GB" dirty="0" err="1" smtClean="0">
                <a:latin typeface="Arial Narrow" pitchFamily="34" charset="0"/>
              </a:rPr>
              <a:t>tlm_initiator_socket</a:t>
            </a:r>
            <a:r>
              <a:rPr lang="en-GB" dirty="0" smtClean="0"/>
              <a:t> and </a:t>
            </a:r>
            <a:r>
              <a:rPr lang="en-GB" dirty="0" err="1" smtClean="0">
                <a:latin typeface="Arial Narrow" pitchFamily="34" charset="0"/>
              </a:rPr>
              <a:t>tlm_target_socket</a:t>
            </a:r>
            <a:r>
              <a:rPr lang="en-GB" dirty="0" smtClean="0"/>
              <a:t> respectively</a:t>
            </a:r>
          </a:p>
          <a:p>
            <a:pPr lvl="1"/>
            <a:r>
              <a:rPr lang="en-GB" dirty="0" smtClean="0"/>
              <a:t>Utilities for easier implementation (in</a:t>
            </a:r>
            <a:r>
              <a:rPr lang="en-GB" dirty="0" smtClean="0">
                <a:latin typeface="Arial Narrow" pitchFamily="34" charset="0"/>
              </a:rPr>
              <a:t> </a:t>
            </a:r>
            <a:r>
              <a:rPr lang="en-GB" dirty="0" err="1" smtClean="0">
                <a:latin typeface="Arial Narrow" pitchFamily="34" charset="0"/>
              </a:rPr>
              <a:t>tlm_utils</a:t>
            </a:r>
            <a:r>
              <a:rPr lang="en-GB" dirty="0" smtClean="0">
                <a:latin typeface="Arial Narrow" pitchFamily="34" charset="0"/>
              </a:rPr>
              <a:t> </a:t>
            </a:r>
            <a:r>
              <a:rPr lang="en-GB" dirty="0" smtClean="0"/>
              <a:t>namespace)</a:t>
            </a:r>
          </a:p>
          <a:p>
            <a:pPr lvl="1"/>
            <a:r>
              <a:rPr lang="en-GB" dirty="0" smtClean="0"/>
              <a:t>Not required for TLM2 compatibility</a:t>
            </a:r>
          </a:p>
          <a:p>
            <a:pPr lvl="1"/>
            <a:r>
              <a:rPr lang="en-GB" dirty="0" smtClean="0"/>
              <a:t>Provide automatic conversion between non-blocking and blocking transport calls (i.e. Requiring only one of both)</a:t>
            </a:r>
          </a:p>
          <a:p>
            <a:pPr lvl="1">
              <a:buNone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target device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799" y="1328738"/>
            <a:ext cx="7445829" cy="4797425"/>
          </a:xfrm>
        </p:spPr>
        <p:txBody>
          <a:bodyPr/>
          <a:lstStyle/>
          <a:p>
            <a:pPr lvl="1"/>
            <a:r>
              <a:rPr lang="en-GB" dirty="0" smtClean="0"/>
              <a:t>With plain socket</a:t>
            </a:r>
          </a:p>
          <a:p>
            <a:pPr lvl="2"/>
            <a:r>
              <a:rPr lang="en-GB" dirty="0" smtClean="0"/>
              <a:t>Module with target socket</a:t>
            </a:r>
          </a:p>
          <a:p>
            <a:pPr lvl="2"/>
            <a:r>
              <a:rPr lang="en-GB" dirty="0" smtClean="0"/>
              <a:t>Inherit from and implement forward transport interface </a:t>
            </a:r>
            <a:r>
              <a:rPr lang="en-GB" dirty="0" err="1" smtClean="0"/>
              <a:t>tlm_fw_transport_interface</a:t>
            </a:r>
            <a:r>
              <a:rPr lang="en-GB" dirty="0" smtClean="0"/>
              <a:t> (or create subclass for this) </a:t>
            </a:r>
          </a:p>
          <a:p>
            <a:pPr lvl="2"/>
            <a:r>
              <a:rPr lang="en-GB" dirty="0" smtClean="0"/>
              <a:t>Bind socket to this pointer (or to an object of the subclass)</a:t>
            </a:r>
          </a:p>
          <a:p>
            <a:pPr lvl="1"/>
            <a:r>
              <a:rPr lang="en-GB" dirty="0" smtClean="0"/>
              <a:t>With convenience socket</a:t>
            </a:r>
          </a:p>
          <a:p>
            <a:pPr lvl="2"/>
            <a:r>
              <a:rPr lang="en-GB" dirty="0" smtClean="0"/>
              <a:t>Module with target socket</a:t>
            </a:r>
          </a:p>
          <a:p>
            <a:pPr lvl="2"/>
            <a:r>
              <a:rPr lang="en-GB" dirty="0" smtClean="0"/>
              <a:t>Create member functions for transport </a:t>
            </a:r>
            <a:r>
              <a:rPr lang="en-GB" dirty="0" err="1" smtClean="0"/>
              <a:t>callbacks</a:t>
            </a:r>
            <a:endParaRPr lang="en-GB" dirty="0" smtClean="0"/>
          </a:p>
          <a:p>
            <a:pPr lvl="2"/>
            <a:r>
              <a:rPr lang="en-GB" dirty="0" smtClean="0"/>
              <a:t>Register </a:t>
            </a:r>
            <a:r>
              <a:rPr lang="en-GB" dirty="0" err="1" smtClean="0"/>
              <a:t>callback</a:t>
            </a:r>
            <a:r>
              <a:rPr lang="en-GB" dirty="0" smtClean="0"/>
              <a:t> functions</a:t>
            </a:r>
          </a:p>
          <a:p>
            <a:pPr lvl="1"/>
            <a:endParaRPr lang="en-GB" dirty="0" smtClean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 initiator device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With plain socket</a:t>
            </a:r>
          </a:p>
          <a:p>
            <a:pPr lvl="2"/>
            <a:r>
              <a:rPr lang="en-GB" dirty="0" smtClean="0"/>
              <a:t>Module with initiator socket</a:t>
            </a:r>
          </a:p>
          <a:p>
            <a:pPr lvl="2"/>
            <a:r>
              <a:rPr lang="en-GB" dirty="0" smtClean="0"/>
              <a:t>Inherit from and implement backward transport interface </a:t>
            </a:r>
            <a:r>
              <a:rPr lang="en-GB" dirty="0" err="1" smtClean="0"/>
              <a:t>tlm_bw_transport_interface</a:t>
            </a:r>
            <a:r>
              <a:rPr lang="en-GB" dirty="0" smtClean="0"/>
              <a:t> (or create subclass for this) </a:t>
            </a:r>
          </a:p>
          <a:p>
            <a:pPr lvl="2"/>
            <a:r>
              <a:rPr lang="en-GB" dirty="0" smtClean="0"/>
              <a:t>Bind socket to this pointer (or to an object of the subclass)</a:t>
            </a:r>
          </a:p>
          <a:p>
            <a:pPr lvl="2"/>
            <a:r>
              <a:rPr lang="en-GB" dirty="0" smtClean="0"/>
              <a:t>Initiator thread uses forward interface calls to communicate with target modules</a:t>
            </a:r>
          </a:p>
          <a:p>
            <a:pPr lvl="1"/>
            <a:r>
              <a:rPr lang="en-GB" dirty="0" smtClean="0"/>
              <a:t>With convenience socket</a:t>
            </a:r>
          </a:p>
          <a:p>
            <a:pPr lvl="2"/>
            <a:r>
              <a:rPr lang="en-GB" dirty="0" smtClean="0"/>
              <a:t>Module with initiator socket</a:t>
            </a:r>
          </a:p>
          <a:p>
            <a:pPr lvl="2"/>
            <a:r>
              <a:rPr lang="en-GB" dirty="0" smtClean="0"/>
              <a:t>Create member functions for </a:t>
            </a:r>
            <a:r>
              <a:rPr lang="en-GB" dirty="0" err="1" smtClean="0"/>
              <a:t>callbacks</a:t>
            </a:r>
            <a:endParaRPr lang="en-GB" dirty="0" smtClean="0"/>
          </a:p>
          <a:p>
            <a:pPr lvl="2"/>
            <a:r>
              <a:rPr lang="en-GB" dirty="0" smtClean="0"/>
              <a:t>Register </a:t>
            </a:r>
            <a:r>
              <a:rPr lang="en-GB" dirty="0" err="1" smtClean="0"/>
              <a:t>callback</a:t>
            </a:r>
            <a:r>
              <a:rPr lang="en-GB" dirty="0" smtClean="0"/>
              <a:t> functions</a:t>
            </a:r>
          </a:p>
          <a:p>
            <a:pPr lvl="2"/>
            <a:r>
              <a:rPr lang="en-GB" dirty="0" smtClean="0"/>
              <a:t>Initiator thread uses forward interface calls to communicate with target modules</a:t>
            </a:r>
          </a:p>
          <a:p>
            <a:pPr lvl="1"/>
            <a:endParaRPr lang="en-GB" dirty="0" smtClean="0"/>
          </a:p>
          <a:p>
            <a:pPr lvl="2"/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Generic Payload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Main content of transactions</a:t>
            </a:r>
          </a:p>
          <a:p>
            <a:pPr lvl="1"/>
            <a:r>
              <a:rPr lang="en-GB" dirty="0" smtClean="0"/>
              <a:t>Contains usual information for memory mapped bus systems:</a:t>
            </a:r>
          </a:p>
          <a:p>
            <a:pPr lvl="2"/>
            <a:r>
              <a:rPr lang="en-GB" dirty="0" smtClean="0"/>
              <a:t>Address</a:t>
            </a:r>
          </a:p>
          <a:p>
            <a:pPr lvl="2"/>
            <a:r>
              <a:rPr lang="en-GB" dirty="0" smtClean="0"/>
              <a:t>Data (for read and write)</a:t>
            </a:r>
          </a:p>
          <a:p>
            <a:pPr lvl="2"/>
            <a:r>
              <a:rPr lang="en-GB" dirty="0" smtClean="0"/>
              <a:t>Command (read, write, ignore)</a:t>
            </a:r>
          </a:p>
          <a:p>
            <a:pPr lvl="2"/>
            <a:r>
              <a:rPr lang="en-GB" dirty="0" smtClean="0"/>
              <a:t>Length</a:t>
            </a:r>
          </a:p>
          <a:p>
            <a:pPr lvl="2"/>
            <a:r>
              <a:rPr lang="en-GB" dirty="0" smtClean="0"/>
              <a:t>Streaming width </a:t>
            </a:r>
          </a:p>
          <a:p>
            <a:pPr lvl="2"/>
            <a:r>
              <a:rPr lang="en-GB" dirty="0" smtClean="0"/>
              <a:t>Byte enable</a:t>
            </a:r>
          </a:p>
          <a:p>
            <a:pPr lvl="2"/>
            <a:r>
              <a:rPr lang="en-GB" dirty="0" smtClean="0"/>
              <a:t>response</a:t>
            </a:r>
          </a:p>
          <a:p>
            <a:pPr lvl="1"/>
            <a:r>
              <a:rPr lang="en-GB" dirty="0" smtClean="0"/>
              <a:t>Extension mechanism available</a:t>
            </a:r>
          </a:p>
          <a:p>
            <a:pPr lvl="2"/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Coding styles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Suggested approaches for modelling systems</a:t>
            </a:r>
          </a:p>
          <a:p>
            <a:pPr lvl="1"/>
            <a:r>
              <a:rPr lang="en-GB" dirty="0" smtClean="0"/>
              <a:t>Not required for TLM2 compliant models.</a:t>
            </a:r>
          </a:p>
          <a:p>
            <a:pPr lvl="1"/>
            <a:r>
              <a:rPr lang="en-GB" dirty="0" smtClean="0"/>
              <a:t>Two styles</a:t>
            </a:r>
          </a:p>
          <a:p>
            <a:pPr lvl="2"/>
            <a:r>
              <a:rPr lang="en-GB" dirty="0" smtClean="0"/>
              <a:t>Loosely timed coding style</a:t>
            </a:r>
          </a:p>
          <a:p>
            <a:pPr lvl="2"/>
            <a:r>
              <a:rPr lang="en-GB" dirty="0" smtClean="0"/>
              <a:t>Approximately timed coding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2014" y="962978"/>
            <a:ext cx="8460606" cy="4797425"/>
          </a:xfrm>
        </p:spPr>
        <p:txBody>
          <a:bodyPr/>
          <a:lstStyle/>
          <a:p>
            <a:pPr marL="637222" lvl="1" indent="-365760"/>
            <a:r>
              <a:rPr lang="en-US" dirty="0" smtClean="0"/>
              <a:t>Modelling at RTL level + hands-on</a:t>
            </a:r>
          </a:p>
          <a:p>
            <a:pPr marL="637222" lvl="1" indent="-365760"/>
            <a:r>
              <a:rPr lang="en-US" dirty="0" smtClean="0"/>
              <a:t>The need for higher levels of abstraction:  why and how</a:t>
            </a:r>
          </a:p>
          <a:p>
            <a:pPr marL="637222" lvl="1" indent="-365760"/>
            <a:r>
              <a:rPr lang="en-US" dirty="0" smtClean="0"/>
              <a:t>Coffee break</a:t>
            </a:r>
          </a:p>
          <a:p>
            <a:pPr marL="637222" lvl="1" indent="-365760"/>
            <a:r>
              <a:rPr lang="en-US" dirty="0" smtClean="0"/>
              <a:t>TLM2 concepts: interfaces, sockets, coding styles</a:t>
            </a:r>
          </a:p>
          <a:p>
            <a:pPr marL="637222" lvl="1" indent="-365760"/>
            <a:r>
              <a:rPr lang="en-US" dirty="0" smtClean="0">
                <a:solidFill>
                  <a:schemeClr val="accent1"/>
                </a:solidFill>
              </a:rPr>
              <a:t>The loosely timed coding style + hands-on</a:t>
            </a:r>
          </a:p>
          <a:p>
            <a:pPr marL="637222" lvl="1" indent="-365760"/>
            <a:r>
              <a:rPr lang="en-US" dirty="0" smtClean="0"/>
              <a:t>Lunch</a:t>
            </a:r>
          </a:p>
          <a:p>
            <a:pPr marL="637222" lvl="1" indent="-365760"/>
            <a:r>
              <a:rPr lang="en-US" dirty="0" smtClean="0"/>
              <a:t>The approximately timed coding style + hands-on</a:t>
            </a:r>
          </a:p>
          <a:p>
            <a:pPr marL="637222" lvl="1" indent="-365760"/>
            <a:r>
              <a:rPr lang="en-US" dirty="0" smtClean="0"/>
              <a:t>Coffee break</a:t>
            </a:r>
          </a:p>
          <a:p>
            <a:pPr marL="637222" lvl="1" indent="-365760"/>
            <a:r>
              <a:rPr lang="en-US" dirty="0" smtClean="0"/>
              <a:t>Interconnect and architectural exploration + hands-on</a:t>
            </a:r>
          </a:p>
          <a:p>
            <a:pPr marL="637222" lvl="1" indent="-365760"/>
            <a:r>
              <a:rPr lang="en-US" dirty="0" smtClean="0"/>
              <a:t>ending notes: a real system, further information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Loosely timed coding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Appropriate for use cases only requiring coarse grain timing accuracy</a:t>
            </a:r>
          </a:p>
          <a:p>
            <a:pPr lvl="1"/>
            <a:r>
              <a:rPr lang="en-GB" dirty="0" smtClean="0"/>
              <a:t>Simple to implement</a:t>
            </a:r>
          </a:p>
          <a:p>
            <a:pPr lvl="1"/>
            <a:r>
              <a:rPr lang="en-GB" dirty="0" smtClean="0"/>
              <a:t>Only using blocking transports, but preferably without blocking</a:t>
            </a:r>
          </a:p>
          <a:p>
            <a:pPr lvl="1"/>
            <a:r>
              <a:rPr lang="en-GB" dirty="0" smtClean="0"/>
              <a:t>Using temporal decoupling</a:t>
            </a:r>
          </a:p>
          <a:p>
            <a:pPr lvl="1"/>
            <a:r>
              <a:rPr lang="en-GB" dirty="0" smtClean="0"/>
              <a:t>Limiting context switching</a:t>
            </a:r>
          </a:p>
          <a:p>
            <a:pPr lvl="1"/>
            <a:r>
              <a:rPr lang="en-GB" dirty="0" smtClean="0"/>
              <a:t>Fast simulations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Modelling two communicating blocks: HDL abstraction level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</a:rPr>
              <a:t>Using  signals to connect blocks</a:t>
            </a:r>
          </a:p>
          <a:p>
            <a:r>
              <a:rPr lang="en-GB" dirty="0" smtClean="0"/>
              <a:t>Example system: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83318" y="3657600"/>
            <a:ext cx="1597794" cy="943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Master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4570396" y="5696553"/>
            <a:ext cx="1174282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Reset</a:t>
            </a:r>
            <a:endParaRPr lang="en-GB" dirty="0"/>
          </a:p>
        </p:txBody>
      </p:sp>
      <p:sp>
        <p:nvSpPr>
          <p:cNvPr id="28" name="Rectangle 27"/>
          <p:cNvSpPr/>
          <p:nvPr/>
        </p:nvSpPr>
        <p:spPr>
          <a:xfrm>
            <a:off x="6331820" y="3665622"/>
            <a:ext cx="1597794" cy="943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Slave</a:t>
            </a:r>
            <a:endParaRPr lang="en-GB" dirty="0"/>
          </a:p>
        </p:txBody>
      </p:sp>
      <p:sp>
        <p:nvSpPr>
          <p:cNvPr id="30" name="Rectangle 29"/>
          <p:cNvSpPr/>
          <p:nvPr/>
        </p:nvSpPr>
        <p:spPr>
          <a:xfrm>
            <a:off x="4520665" y="2451235"/>
            <a:ext cx="1174282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Clock</a:t>
            </a:r>
            <a:endParaRPr lang="en-GB" dirty="0"/>
          </a:p>
        </p:txBody>
      </p:sp>
      <p:cxnSp>
        <p:nvCxnSpPr>
          <p:cNvPr id="32" name="Elbow Connector 31"/>
          <p:cNvCxnSpPr>
            <a:stCxn id="30" idx="2"/>
            <a:endCxn id="5" idx="0"/>
          </p:cNvCxnSpPr>
          <p:nvPr/>
        </p:nvCxnSpPr>
        <p:spPr>
          <a:xfrm rot="5400000">
            <a:off x="3774709" y="2324502"/>
            <a:ext cx="840605" cy="182559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30" idx="2"/>
            <a:endCxn id="28" idx="0"/>
          </p:cNvCxnSpPr>
          <p:nvPr/>
        </p:nvCxnSpPr>
        <p:spPr>
          <a:xfrm rot="16200000" flipH="1">
            <a:off x="5694948" y="2229852"/>
            <a:ext cx="848627" cy="202291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9" idx="0"/>
            <a:endCxn id="5" idx="2"/>
          </p:cNvCxnSpPr>
          <p:nvPr/>
        </p:nvCxnSpPr>
        <p:spPr>
          <a:xfrm rot="16200000" flipV="1">
            <a:off x="3672038" y="4211054"/>
            <a:ext cx="1095677" cy="187532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9" idx="0"/>
            <a:endCxn id="28" idx="2"/>
          </p:cNvCxnSpPr>
          <p:nvPr/>
        </p:nvCxnSpPr>
        <p:spPr>
          <a:xfrm rot="5400000" flipH="1" flipV="1">
            <a:off x="5600300" y="4166136"/>
            <a:ext cx="1087655" cy="197318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5" idx="3"/>
            <a:endCxn id="28" idx="1"/>
          </p:cNvCxnSpPr>
          <p:nvPr/>
        </p:nvCxnSpPr>
        <p:spPr>
          <a:xfrm>
            <a:off x="4081112" y="4129238"/>
            <a:ext cx="2250708" cy="80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4071486" y="4417996"/>
            <a:ext cx="2271562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639377" y="3878981"/>
            <a:ext cx="1164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latin typeface="Courier New" pitchFamily="49" charset="0"/>
                <a:cs typeface="Courier New" pitchFamily="49" charset="0"/>
              </a:rPr>
              <a:t>start</a:t>
            </a:r>
            <a:endParaRPr lang="en-GB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705150" y="4397135"/>
            <a:ext cx="1164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latin typeface="Courier New" pitchFamily="49" charset="0"/>
                <a:cs typeface="Courier New" pitchFamily="49" charset="0"/>
              </a:rPr>
              <a:t>done</a:t>
            </a:r>
            <a:endParaRPr lang="en-GB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128661" y="2885975"/>
            <a:ext cx="1164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latin typeface="Courier New" pitchFamily="49" charset="0"/>
                <a:cs typeface="Courier New" pitchFamily="49" charset="0"/>
              </a:rPr>
              <a:t>clock</a:t>
            </a:r>
            <a:endParaRPr lang="en-GB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175184" y="5300312"/>
            <a:ext cx="1164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 smtClean="0">
                <a:latin typeface="Courier New" pitchFamily="49" charset="0"/>
                <a:cs typeface="Courier New" pitchFamily="49" charset="0"/>
              </a:rPr>
              <a:t>resetn</a:t>
            </a:r>
            <a:endParaRPr lang="en-GB" sz="140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Loosely timed coding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677886" y="1415143"/>
            <a:ext cx="1665514" cy="555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Initiator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6607630" y="1382486"/>
            <a:ext cx="1665514" cy="555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Target</a:t>
            </a:r>
            <a:endParaRPr lang="en-GB" dirty="0"/>
          </a:p>
        </p:txBody>
      </p:sp>
      <p:cxnSp>
        <p:nvCxnSpPr>
          <p:cNvPr id="12" name="Straight Arrow Connector 11"/>
          <p:cNvCxnSpPr>
            <a:stCxn id="5" idx="2"/>
          </p:cNvCxnSpPr>
          <p:nvPr/>
        </p:nvCxnSpPr>
        <p:spPr>
          <a:xfrm flipH="1">
            <a:off x="3505200" y="1970314"/>
            <a:ext cx="5443" cy="42018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</p:cNvCxnSpPr>
          <p:nvPr/>
        </p:nvCxnSpPr>
        <p:spPr>
          <a:xfrm>
            <a:off x="7440387" y="1937657"/>
            <a:ext cx="16327" cy="41474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33"/>
          <p:cNvGrpSpPr/>
          <p:nvPr/>
        </p:nvGrpSpPr>
        <p:grpSpPr>
          <a:xfrm>
            <a:off x="3514726" y="1948537"/>
            <a:ext cx="4120069" cy="369332"/>
            <a:chOff x="3514726" y="2111827"/>
            <a:chExt cx="4120069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3630966" y="2111827"/>
              <a:ext cx="4003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 err="1" smtClean="0">
                  <a:latin typeface="Arial Narrow" pitchFamily="34" charset="0"/>
                  <a:cs typeface="Gill Sans MT"/>
                </a:rPr>
                <a:t>b_transport</a:t>
              </a:r>
              <a:r>
                <a:rPr lang="en-GB" sz="1800" dirty="0" smtClean="0">
                  <a:latin typeface="Arial Narrow" pitchFamily="34" charset="0"/>
                  <a:cs typeface="Gill Sans MT"/>
                </a:rPr>
                <a:t>(trans, 0 ns) </a:t>
              </a:r>
              <a:endParaRPr lang="en-GB" sz="1800" dirty="0">
                <a:latin typeface="Arial Narrow" pitchFamily="34" charset="0"/>
                <a:cs typeface="Gill Sans MT"/>
              </a:endParaRPr>
            </a:p>
          </p:txBody>
        </p:sp>
        <p:cxnSp>
          <p:nvCxnSpPr>
            <p:cNvPr id="31" name="Elbow Connector 30"/>
            <p:cNvCxnSpPr/>
            <p:nvPr/>
          </p:nvCxnSpPr>
          <p:spPr>
            <a:xfrm>
              <a:off x="3514726" y="2443157"/>
              <a:ext cx="3933825" cy="476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34"/>
          <p:cNvGrpSpPr/>
          <p:nvPr/>
        </p:nvGrpSpPr>
        <p:grpSpPr>
          <a:xfrm>
            <a:off x="3509947" y="2204927"/>
            <a:ext cx="3933825" cy="369332"/>
            <a:chOff x="3509947" y="2558141"/>
            <a:chExt cx="3933825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5270141" y="2558141"/>
              <a:ext cx="2155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 smtClean="0">
                  <a:latin typeface="Arial Narrow" pitchFamily="34" charset="0"/>
                  <a:cs typeface="Gill Sans MT"/>
                </a:rPr>
                <a:t>return(trans, 10 ns)</a:t>
              </a:r>
              <a:endParaRPr lang="en-GB" sz="1800" dirty="0">
                <a:latin typeface="Arial Narrow" pitchFamily="34" charset="0"/>
                <a:cs typeface="Gill Sans MT"/>
              </a:endParaRPr>
            </a:p>
          </p:txBody>
        </p:sp>
        <p:cxnSp>
          <p:nvCxnSpPr>
            <p:cNvPr id="33" name="Elbow Connector 30"/>
            <p:cNvCxnSpPr/>
            <p:nvPr/>
          </p:nvCxnSpPr>
          <p:spPr>
            <a:xfrm>
              <a:off x="3509947" y="2867048"/>
              <a:ext cx="3933825" cy="4762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Straight Arrow Connector 50"/>
          <p:cNvCxnSpPr>
            <a:stCxn id="52" idx="2"/>
          </p:cNvCxnSpPr>
          <p:nvPr/>
        </p:nvCxnSpPr>
        <p:spPr>
          <a:xfrm>
            <a:off x="1061357" y="1578429"/>
            <a:ext cx="5443" cy="46155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228600" y="827315"/>
            <a:ext cx="1665514" cy="7511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Simulation time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34143" y="2100942"/>
            <a:ext cx="811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latin typeface="Arial" pitchFamily="34" charset="0"/>
                <a:cs typeface="Arial" pitchFamily="34" charset="0"/>
              </a:rPr>
              <a:t>10 us</a:t>
            </a:r>
            <a:endParaRPr lang="en-GB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45030" y="4536267"/>
            <a:ext cx="7923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latin typeface="Arial" pitchFamily="34" charset="0"/>
                <a:cs typeface="Arial" pitchFamily="34" charset="0"/>
              </a:rPr>
              <a:t>11 us</a:t>
            </a:r>
            <a:endParaRPr lang="en-GB" sz="2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1066800" y="2100943"/>
            <a:ext cx="2460171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1064793" y="4517674"/>
            <a:ext cx="2460171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2272682" y="4198922"/>
            <a:ext cx="1438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>
                <a:latin typeface="Arial Narrow" pitchFamily="34" charset="0"/>
                <a:cs typeface="Gill Sans MT"/>
              </a:rPr>
              <a:t>wait(1000 ns)</a:t>
            </a:r>
            <a:endParaRPr lang="en-GB" sz="1800" dirty="0">
              <a:latin typeface="Arial Narrow" pitchFamily="34" charset="0"/>
              <a:cs typeface="Gill Sans MT"/>
            </a:endParaRPr>
          </a:p>
        </p:txBody>
      </p:sp>
      <p:grpSp>
        <p:nvGrpSpPr>
          <p:cNvPr id="45" name="Group 33"/>
          <p:cNvGrpSpPr/>
          <p:nvPr/>
        </p:nvGrpSpPr>
        <p:grpSpPr>
          <a:xfrm>
            <a:off x="3525078" y="2660251"/>
            <a:ext cx="4120069" cy="369332"/>
            <a:chOff x="3514726" y="2111827"/>
            <a:chExt cx="4120069" cy="369332"/>
          </a:xfrm>
        </p:grpSpPr>
        <p:sp>
          <p:nvSpPr>
            <p:cNvPr id="46" name="TextBox 45"/>
            <p:cNvSpPr txBox="1"/>
            <p:nvPr/>
          </p:nvSpPr>
          <p:spPr>
            <a:xfrm>
              <a:off x="3630966" y="2111827"/>
              <a:ext cx="4003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 err="1" smtClean="0">
                  <a:latin typeface="Arial Narrow" pitchFamily="34" charset="0"/>
                  <a:cs typeface="Gill Sans MT"/>
                </a:rPr>
                <a:t>b_transport</a:t>
              </a:r>
              <a:r>
                <a:rPr lang="en-GB" sz="1800" dirty="0" smtClean="0">
                  <a:latin typeface="Arial Narrow" pitchFamily="34" charset="0"/>
                  <a:cs typeface="Gill Sans MT"/>
                </a:rPr>
                <a:t>(trans, 40 ns) </a:t>
              </a:r>
              <a:endParaRPr lang="en-GB" sz="1800" dirty="0">
                <a:latin typeface="Arial Narrow" pitchFamily="34" charset="0"/>
                <a:cs typeface="Gill Sans MT"/>
              </a:endParaRPr>
            </a:p>
          </p:txBody>
        </p:sp>
        <p:cxnSp>
          <p:nvCxnSpPr>
            <p:cNvPr id="47" name="Elbow Connector 30"/>
            <p:cNvCxnSpPr/>
            <p:nvPr/>
          </p:nvCxnSpPr>
          <p:spPr>
            <a:xfrm>
              <a:off x="3514726" y="2443157"/>
              <a:ext cx="3933825" cy="476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34"/>
          <p:cNvGrpSpPr/>
          <p:nvPr/>
        </p:nvGrpSpPr>
        <p:grpSpPr>
          <a:xfrm>
            <a:off x="3520299" y="2898885"/>
            <a:ext cx="3933825" cy="369332"/>
            <a:chOff x="3509947" y="2558141"/>
            <a:chExt cx="3933825" cy="369332"/>
          </a:xfrm>
        </p:grpSpPr>
        <p:sp>
          <p:nvSpPr>
            <p:cNvPr id="49" name="TextBox 48"/>
            <p:cNvSpPr txBox="1"/>
            <p:nvPr/>
          </p:nvSpPr>
          <p:spPr>
            <a:xfrm>
              <a:off x="5270141" y="2558141"/>
              <a:ext cx="2155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 smtClean="0">
                  <a:latin typeface="Arial Narrow" pitchFamily="34" charset="0"/>
                  <a:cs typeface="Gill Sans MT"/>
                </a:rPr>
                <a:t>return(trans, 60 ns)</a:t>
              </a:r>
              <a:endParaRPr lang="en-GB" sz="1800" dirty="0">
                <a:latin typeface="Arial Narrow" pitchFamily="34" charset="0"/>
                <a:cs typeface="Gill Sans MT"/>
              </a:endParaRPr>
            </a:p>
          </p:txBody>
        </p:sp>
        <p:cxnSp>
          <p:nvCxnSpPr>
            <p:cNvPr id="50" name="Elbow Connector 30"/>
            <p:cNvCxnSpPr/>
            <p:nvPr/>
          </p:nvCxnSpPr>
          <p:spPr>
            <a:xfrm>
              <a:off x="3509947" y="2867048"/>
              <a:ext cx="3933825" cy="4762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33"/>
          <p:cNvGrpSpPr/>
          <p:nvPr/>
        </p:nvGrpSpPr>
        <p:grpSpPr>
          <a:xfrm>
            <a:off x="3498450" y="3734429"/>
            <a:ext cx="4120069" cy="369332"/>
            <a:chOff x="3514726" y="2111827"/>
            <a:chExt cx="4120069" cy="369332"/>
          </a:xfrm>
        </p:grpSpPr>
        <p:sp>
          <p:nvSpPr>
            <p:cNvPr id="58" name="TextBox 57"/>
            <p:cNvSpPr txBox="1"/>
            <p:nvPr/>
          </p:nvSpPr>
          <p:spPr>
            <a:xfrm>
              <a:off x="3630966" y="2111827"/>
              <a:ext cx="4003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 err="1" smtClean="0">
                  <a:latin typeface="Arial Narrow" pitchFamily="34" charset="0"/>
                  <a:cs typeface="Gill Sans MT"/>
                </a:rPr>
                <a:t>b_transport</a:t>
              </a:r>
              <a:r>
                <a:rPr lang="en-GB" sz="1800" dirty="0" smtClean="0">
                  <a:latin typeface="Arial Narrow" pitchFamily="34" charset="0"/>
                  <a:cs typeface="Gill Sans MT"/>
                </a:rPr>
                <a:t>(trans, 990 ns) </a:t>
              </a:r>
              <a:endParaRPr lang="en-GB" sz="1800" dirty="0">
                <a:latin typeface="Arial Narrow" pitchFamily="34" charset="0"/>
                <a:cs typeface="Gill Sans MT"/>
              </a:endParaRPr>
            </a:p>
          </p:txBody>
        </p:sp>
        <p:cxnSp>
          <p:nvCxnSpPr>
            <p:cNvPr id="59" name="Elbow Connector 30"/>
            <p:cNvCxnSpPr/>
            <p:nvPr/>
          </p:nvCxnSpPr>
          <p:spPr>
            <a:xfrm>
              <a:off x="3514726" y="2443157"/>
              <a:ext cx="3933825" cy="476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34"/>
          <p:cNvGrpSpPr/>
          <p:nvPr/>
        </p:nvGrpSpPr>
        <p:grpSpPr>
          <a:xfrm>
            <a:off x="3493671" y="3990819"/>
            <a:ext cx="3933825" cy="369332"/>
            <a:chOff x="3509947" y="2558141"/>
            <a:chExt cx="3933825" cy="369332"/>
          </a:xfrm>
        </p:grpSpPr>
        <p:sp>
          <p:nvSpPr>
            <p:cNvPr id="61" name="TextBox 60"/>
            <p:cNvSpPr txBox="1"/>
            <p:nvPr/>
          </p:nvSpPr>
          <p:spPr>
            <a:xfrm>
              <a:off x="5270141" y="2558141"/>
              <a:ext cx="2155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 smtClean="0">
                  <a:latin typeface="Arial Narrow" pitchFamily="34" charset="0"/>
                  <a:cs typeface="Gill Sans MT"/>
                </a:rPr>
                <a:t>return(trans, 1000 ns)</a:t>
              </a:r>
              <a:endParaRPr lang="en-GB" sz="1800" dirty="0">
                <a:latin typeface="Arial Narrow" pitchFamily="34" charset="0"/>
                <a:cs typeface="Gill Sans MT"/>
              </a:endParaRPr>
            </a:p>
          </p:txBody>
        </p:sp>
        <p:cxnSp>
          <p:nvCxnSpPr>
            <p:cNvPr id="63" name="Elbow Connector 30"/>
            <p:cNvCxnSpPr/>
            <p:nvPr/>
          </p:nvCxnSpPr>
          <p:spPr>
            <a:xfrm>
              <a:off x="3509947" y="2867048"/>
              <a:ext cx="3933825" cy="4762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33"/>
          <p:cNvGrpSpPr/>
          <p:nvPr/>
        </p:nvGrpSpPr>
        <p:grpSpPr>
          <a:xfrm>
            <a:off x="3516200" y="4347071"/>
            <a:ext cx="4120069" cy="369332"/>
            <a:chOff x="3514726" y="2111827"/>
            <a:chExt cx="4120069" cy="369332"/>
          </a:xfrm>
        </p:grpSpPr>
        <p:sp>
          <p:nvSpPr>
            <p:cNvPr id="67" name="TextBox 66"/>
            <p:cNvSpPr txBox="1"/>
            <p:nvPr/>
          </p:nvSpPr>
          <p:spPr>
            <a:xfrm>
              <a:off x="3630966" y="2111827"/>
              <a:ext cx="4003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 err="1" smtClean="0">
                  <a:latin typeface="Arial Narrow" pitchFamily="34" charset="0"/>
                  <a:cs typeface="Gill Sans MT"/>
                </a:rPr>
                <a:t>b_transport</a:t>
              </a:r>
              <a:r>
                <a:rPr lang="en-GB" sz="1800" dirty="0" smtClean="0">
                  <a:latin typeface="Arial Narrow" pitchFamily="34" charset="0"/>
                  <a:cs typeface="Gill Sans MT"/>
                </a:rPr>
                <a:t>(trans, 0 ns) </a:t>
              </a:r>
              <a:endParaRPr lang="en-GB" sz="1800" dirty="0">
                <a:latin typeface="Arial Narrow" pitchFamily="34" charset="0"/>
                <a:cs typeface="Gill Sans MT"/>
              </a:endParaRPr>
            </a:p>
          </p:txBody>
        </p:sp>
        <p:cxnSp>
          <p:nvCxnSpPr>
            <p:cNvPr id="68" name="Elbow Connector 30"/>
            <p:cNvCxnSpPr/>
            <p:nvPr/>
          </p:nvCxnSpPr>
          <p:spPr>
            <a:xfrm>
              <a:off x="3514726" y="2443157"/>
              <a:ext cx="3933825" cy="476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34"/>
          <p:cNvGrpSpPr/>
          <p:nvPr/>
        </p:nvGrpSpPr>
        <p:grpSpPr>
          <a:xfrm>
            <a:off x="3511421" y="4603461"/>
            <a:ext cx="3933825" cy="369332"/>
            <a:chOff x="3509947" y="2558141"/>
            <a:chExt cx="3933825" cy="369332"/>
          </a:xfrm>
        </p:grpSpPr>
        <p:sp>
          <p:nvSpPr>
            <p:cNvPr id="70" name="TextBox 69"/>
            <p:cNvSpPr txBox="1"/>
            <p:nvPr/>
          </p:nvSpPr>
          <p:spPr>
            <a:xfrm>
              <a:off x="5270141" y="2558141"/>
              <a:ext cx="2155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 smtClean="0">
                  <a:latin typeface="Arial Narrow" pitchFamily="34" charset="0"/>
                  <a:cs typeface="Gill Sans MT"/>
                </a:rPr>
                <a:t>return(trans, 10 ns)</a:t>
              </a:r>
              <a:endParaRPr lang="en-GB" sz="1800" dirty="0">
                <a:latin typeface="Arial Narrow" pitchFamily="34" charset="0"/>
                <a:cs typeface="Gill Sans MT"/>
              </a:endParaRPr>
            </a:p>
          </p:txBody>
        </p:sp>
        <p:cxnSp>
          <p:nvCxnSpPr>
            <p:cNvPr id="72" name="Elbow Connector 30"/>
            <p:cNvCxnSpPr/>
            <p:nvPr/>
          </p:nvCxnSpPr>
          <p:spPr>
            <a:xfrm>
              <a:off x="3509947" y="2867048"/>
              <a:ext cx="3933825" cy="4762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74"/>
          <p:cNvSpPr txBox="1"/>
          <p:nvPr/>
        </p:nvSpPr>
        <p:spPr>
          <a:xfrm rot="5400000">
            <a:off x="5308846" y="3266984"/>
            <a:ext cx="5060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 smtClean="0">
                <a:latin typeface="Gill Sans MT"/>
                <a:cs typeface="Gill Sans MT"/>
              </a:rPr>
              <a:t>...</a:t>
            </a:r>
            <a:endParaRPr lang="en-GB" sz="2600" dirty="0">
              <a:latin typeface="Gill Sans MT"/>
              <a:cs typeface="Gill Sans MT"/>
            </a:endParaRPr>
          </a:p>
        </p:txBody>
      </p:sp>
      <p:sp>
        <p:nvSpPr>
          <p:cNvPr id="81" name="TextBox 80"/>
          <p:cNvSpPr txBox="1"/>
          <p:nvPr/>
        </p:nvSpPr>
        <p:spPr>
          <a:xfrm rot="5400000">
            <a:off x="5230426" y="4964100"/>
            <a:ext cx="5060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 smtClean="0">
                <a:latin typeface="Gill Sans MT"/>
                <a:cs typeface="Gill Sans MT"/>
              </a:rPr>
              <a:t>...</a:t>
            </a:r>
            <a:endParaRPr lang="en-GB" sz="2600" dirty="0">
              <a:latin typeface="Gill Sans MT"/>
              <a:cs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Loosely timed coding style example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47800" y="1346494"/>
            <a:ext cx="7239000" cy="4797425"/>
          </a:xfrm>
        </p:spPr>
        <p:txBody>
          <a:bodyPr/>
          <a:lstStyle/>
          <a:p>
            <a:r>
              <a:rPr lang="en-GB" dirty="0" smtClean="0"/>
              <a:t>example3</a:t>
            </a:r>
          </a:p>
          <a:p>
            <a:pPr lvl="1"/>
            <a:r>
              <a:rPr lang="en-GB" dirty="0" err="1" smtClean="0"/>
              <a:t>Toplevel</a:t>
            </a:r>
            <a:endParaRPr lang="en-GB" dirty="0" smtClean="0"/>
          </a:p>
          <a:p>
            <a:pPr lvl="2"/>
            <a:r>
              <a:rPr lang="en-GB" dirty="0" err="1" smtClean="0">
                <a:hlinkClick r:id="rId2" action="ppaction://hlinkfile"/>
              </a:rPr>
              <a:t>top.h</a:t>
            </a:r>
            <a:endParaRPr lang="en-GB" dirty="0" smtClean="0"/>
          </a:p>
          <a:p>
            <a:pPr lvl="2"/>
            <a:r>
              <a:rPr lang="en-GB" dirty="0" smtClean="0">
                <a:hlinkClick r:id="rId3" action="ppaction://hlinkfile"/>
              </a:rPr>
              <a:t>top.cpp</a:t>
            </a:r>
            <a:endParaRPr lang="en-GB" dirty="0" smtClean="0"/>
          </a:p>
          <a:p>
            <a:pPr lvl="1"/>
            <a:r>
              <a:rPr lang="en-GB" dirty="0" smtClean="0"/>
              <a:t>Slave : interface and implementation of the slave block</a:t>
            </a:r>
          </a:p>
          <a:p>
            <a:pPr lvl="2"/>
            <a:r>
              <a:rPr lang="en-GB" dirty="0" err="1" smtClean="0">
                <a:hlinkClick r:id="rId4" action="ppaction://hlinkfile"/>
              </a:rPr>
              <a:t>slave.h</a:t>
            </a:r>
            <a:endParaRPr lang="en-GB" dirty="0" smtClean="0"/>
          </a:p>
          <a:p>
            <a:pPr lvl="2"/>
            <a:r>
              <a:rPr lang="en-GB" dirty="0" smtClean="0">
                <a:hlinkClick r:id="rId5" action="ppaction://hlinkfile"/>
              </a:rPr>
              <a:t>slave.cpp</a:t>
            </a:r>
            <a:endParaRPr lang="en-GB" dirty="0" smtClean="0"/>
          </a:p>
          <a:p>
            <a:pPr lvl="1"/>
            <a:r>
              <a:rPr lang="en-GB" dirty="0" smtClean="0"/>
              <a:t>Master: interface and implementation of the master block</a:t>
            </a:r>
          </a:p>
          <a:p>
            <a:pPr lvl="2"/>
            <a:r>
              <a:rPr lang="en-GB" dirty="0" err="1" smtClean="0">
                <a:hlinkClick r:id="rId6" action="ppaction://hlinkfile"/>
              </a:rPr>
              <a:t>master.h</a:t>
            </a:r>
            <a:endParaRPr lang="en-GB" dirty="0" smtClean="0"/>
          </a:p>
          <a:p>
            <a:pPr lvl="2"/>
            <a:r>
              <a:rPr lang="en-GB" dirty="0" smtClean="0">
                <a:hlinkClick r:id="rId7" action="ppaction://hlinkfile"/>
              </a:rPr>
              <a:t>master.cpp</a:t>
            </a:r>
            <a:endParaRPr lang="en-GB" dirty="0" smtClean="0"/>
          </a:p>
          <a:p>
            <a:pPr lvl="2">
              <a:buNone/>
            </a:pP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Hands-on: a system in loosely timed coding style			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Starting with example3:</a:t>
            </a:r>
          </a:p>
          <a:p>
            <a:pPr lvl="1"/>
            <a:r>
              <a:rPr lang="en-GB" dirty="0" smtClean="0"/>
              <a:t>Split the TLM2 interface between a control and data interface</a:t>
            </a:r>
          </a:p>
          <a:p>
            <a:pPr lvl="2"/>
            <a:r>
              <a:rPr lang="en-GB" dirty="0" smtClean="0"/>
              <a:t>Data interface containing the values to be added</a:t>
            </a:r>
          </a:p>
          <a:p>
            <a:pPr lvl="2"/>
            <a:r>
              <a:rPr lang="en-GB" dirty="0" smtClean="0"/>
              <a:t>Control interface containing a register to start the slave, and a register to read back the result</a:t>
            </a:r>
          </a:p>
          <a:p>
            <a:pPr lvl="2"/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Hands-on: possible implementation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447800" y="1346494"/>
            <a:ext cx="7239000" cy="4797425"/>
          </a:xfrm>
        </p:spPr>
        <p:txBody>
          <a:bodyPr/>
          <a:lstStyle/>
          <a:p>
            <a:r>
              <a:rPr lang="en-GB" dirty="0" smtClean="0"/>
              <a:t>exercise2</a:t>
            </a:r>
          </a:p>
          <a:p>
            <a:pPr lvl="1"/>
            <a:r>
              <a:rPr lang="en-GB" dirty="0" err="1" smtClean="0"/>
              <a:t>Toplevel</a:t>
            </a:r>
            <a:endParaRPr lang="en-GB" dirty="0" smtClean="0"/>
          </a:p>
          <a:p>
            <a:pPr lvl="2"/>
            <a:r>
              <a:rPr lang="en-GB" dirty="0" err="1" smtClean="0">
                <a:hlinkClick r:id="rId3" action="ppaction://hlinkfile"/>
              </a:rPr>
              <a:t>top.h</a:t>
            </a:r>
            <a:endParaRPr lang="en-GB" dirty="0" smtClean="0"/>
          </a:p>
          <a:p>
            <a:pPr lvl="2"/>
            <a:r>
              <a:rPr lang="en-GB" dirty="0" smtClean="0">
                <a:hlinkClick r:id="rId4" action="ppaction://hlinkfile"/>
              </a:rPr>
              <a:t>top.cpp</a:t>
            </a:r>
            <a:endParaRPr lang="en-GB" dirty="0" smtClean="0"/>
          </a:p>
          <a:p>
            <a:pPr lvl="1"/>
            <a:r>
              <a:rPr lang="en-GB" dirty="0" smtClean="0"/>
              <a:t>Slave :</a:t>
            </a:r>
          </a:p>
          <a:p>
            <a:pPr lvl="2"/>
            <a:r>
              <a:rPr lang="en-GB" dirty="0" err="1" smtClean="0">
                <a:hlinkClick r:id="rId5" action="ppaction://hlinkfile"/>
              </a:rPr>
              <a:t>slave.h</a:t>
            </a:r>
            <a:endParaRPr lang="en-GB" dirty="0" smtClean="0"/>
          </a:p>
          <a:p>
            <a:pPr lvl="2"/>
            <a:r>
              <a:rPr lang="en-GB" dirty="0" smtClean="0">
                <a:hlinkClick r:id="rId6" action="ppaction://hlinkfile"/>
              </a:rPr>
              <a:t>slave.cpp</a:t>
            </a:r>
            <a:endParaRPr lang="en-GB" dirty="0" smtClean="0"/>
          </a:p>
          <a:p>
            <a:pPr lvl="1"/>
            <a:r>
              <a:rPr lang="en-GB" dirty="0" smtClean="0"/>
              <a:t>Master:</a:t>
            </a:r>
          </a:p>
          <a:p>
            <a:pPr lvl="2"/>
            <a:r>
              <a:rPr lang="en-GB" dirty="0" err="1" smtClean="0">
                <a:hlinkClick r:id="rId7" action="ppaction://hlinkfile"/>
              </a:rPr>
              <a:t>master.h</a:t>
            </a:r>
            <a:endParaRPr lang="en-GB" dirty="0" smtClean="0"/>
          </a:p>
          <a:p>
            <a:pPr lvl="2"/>
            <a:r>
              <a:rPr lang="en-GB" dirty="0" smtClean="0">
                <a:hlinkClick r:id="rId8" action="ppaction://hlinkfile"/>
              </a:rPr>
              <a:t>master.cpp</a:t>
            </a:r>
            <a:endParaRPr lang="en-GB" dirty="0" smtClean="0"/>
          </a:p>
          <a:p>
            <a:pPr lvl="1"/>
            <a:endParaRPr lang="en-GB" dirty="0" smtClean="0"/>
          </a:p>
          <a:p>
            <a:pPr lvl="2"/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2014" y="962978"/>
            <a:ext cx="8460606" cy="4797425"/>
          </a:xfrm>
        </p:spPr>
        <p:txBody>
          <a:bodyPr/>
          <a:lstStyle/>
          <a:p>
            <a:pPr marL="637222" lvl="1" indent="-365760"/>
            <a:r>
              <a:rPr lang="en-US" dirty="0" smtClean="0"/>
              <a:t>Modelling at RTL level + hands-on</a:t>
            </a:r>
          </a:p>
          <a:p>
            <a:pPr marL="637222" lvl="1" indent="-365760"/>
            <a:r>
              <a:rPr lang="en-US" dirty="0" smtClean="0"/>
              <a:t>The need for higher levels of abstraction:  why and how</a:t>
            </a:r>
          </a:p>
          <a:p>
            <a:pPr marL="637222" lvl="1" indent="-365760"/>
            <a:r>
              <a:rPr lang="en-US" dirty="0" smtClean="0"/>
              <a:t>Coffee break</a:t>
            </a:r>
          </a:p>
          <a:p>
            <a:pPr marL="637222" lvl="1" indent="-365760"/>
            <a:r>
              <a:rPr lang="en-US" dirty="0" smtClean="0"/>
              <a:t>TLM2 concepts: interfaces, sockets, coding styles</a:t>
            </a:r>
          </a:p>
          <a:p>
            <a:pPr marL="637222" lvl="1" indent="-365760"/>
            <a:r>
              <a:rPr lang="en-US" dirty="0" smtClean="0"/>
              <a:t>The loosely timed coding style + hands-on</a:t>
            </a:r>
          </a:p>
          <a:p>
            <a:pPr marL="637222" lvl="1" indent="-365760"/>
            <a:r>
              <a:rPr lang="en-US" dirty="0" smtClean="0">
                <a:solidFill>
                  <a:schemeClr val="accent1"/>
                </a:solidFill>
              </a:rPr>
              <a:t>Lunch</a:t>
            </a:r>
          </a:p>
          <a:p>
            <a:pPr marL="637222" lvl="1" indent="-365760"/>
            <a:r>
              <a:rPr lang="en-US" dirty="0" smtClean="0"/>
              <a:t>The approximately timed coding style + hands-on</a:t>
            </a:r>
          </a:p>
          <a:p>
            <a:pPr marL="637222" lvl="1" indent="-365760"/>
            <a:r>
              <a:rPr lang="en-US" dirty="0" smtClean="0"/>
              <a:t>Coffee break</a:t>
            </a:r>
          </a:p>
          <a:p>
            <a:pPr marL="637222" lvl="1" indent="-365760"/>
            <a:r>
              <a:rPr lang="en-US" dirty="0" smtClean="0"/>
              <a:t>Interconnect and architectural exploration + hands-on</a:t>
            </a:r>
          </a:p>
          <a:p>
            <a:pPr marL="637222" lvl="1" indent="-365760"/>
            <a:r>
              <a:rPr lang="en-US" dirty="0" smtClean="0"/>
              <a:t>ending notes: a real system, further information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2014" y="962978"/>
            <a:ext cx="8460606" cy="4797425"/>
          </a:xfrm>
        </p:spPr>
        <p:txBody>
          <a:bodyPr/>
          <a:lstStyle/>
          <a:p>
            <a:pPr marL="637222" lvl="1" indent="-365760"/>
            <a:r>
              <a:rPr lang="en-US" dirty="0" smtClean="0"/>
              <a:t>Modelling at RTL level + hands-on</a:t>
            </a:r>
          </a:p>
          <a:p>
            <a:pPr marL="637222" lvl="1" indent="-365760"/>
            <a:r>
              <a:rPr lang="en-US" dirty="0" smtClean="0"/>
              <a:t>The need for higher levels of abstraction:  why and how</a:t>
            </a:r>
          </a:p>
          <a:p>
            <a:pPr marL="637222" lvl="1" indent="-365760"/>
            <a:r>
              <a:rPr lang="en-US" dirty="0" smtClean="0"/>
              <a:t>Coffee break</a:t>
            </a:r>
          </a:p>
          <a:p>
            <a:pPr marL="637222" lvl="1" indent="-365760"/>
            <a:r>
              <a:rPr lang="en-US" dirty="0" smtClean="0"/>
              <a:t>TLM2 concepts: interfaces, sockets, coding styles</a:t>
            </a:r>
          </a:p>
          <a:p>
            <a:pPr marL="637222" lvl="1" indent="-365760"/>
            <a:r>
              <a:rPr lang="en-US" dirty="0" smtClean="0"/>
              <a:t>The loosely timed coding style + hands-on</a:t>
            </a:r>
          </a:p>
          <a:p>
            <a:pPr marL="637222" lvl="1" indent="-365760"/>
            <a:r>
              <a:rPr lang="en-US" dirty="0" smtClean="0"/>
              <a:t>Lunch</a:t>
            </a:r>
          </a:p>
          <a:p>
            <a:pPr marL="637222" lvl="1" indent="-365760"/>
            <a:r>
              <a:rPr lang="en-US" dirty="0" smtClean="0">
                <a:solidFill>
                  <a:schemeClr val="accent1"/>
                </a:solidFill>
              </a:rPr>
              <a:t>The approximately timed coding style + hands-on</a:t>
            </a:r>
          </a:p>
          <a:p>
            <a:pPr marL="637222" lvl="1" indent="-365760"/>
            <a:r>
              <a:rPr lang="en-US" dirty="0" smtClean="0"/>
              <a:t>Coffee break</a:t>
            </a:r>
          </a:p>
          <a:p>
            <a:pPr marL="637222" lvl="1" indent="-365760"/>
            <a:r>
              <a:rPr lang="en-US" dirty="0" smtClean="0"/>
              <a:t>Interconnect and architectural exploration + hands-on</a:t>
            </a:r>
          </a:p>
          <a:p>
            <a:pPr marL="637222" lvl="1" indent="-365760"/>
            <a:r>
              <a:rPr lang="en-US" dirty="0" smtClean="0"/>
              <a:t>ending notes: a real system, further information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Approximately timed coding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Appropriate for use cases requiring fine grain timing accuracy</a:t>
            </a:r>
          </a:p>
          <a:p>
            <a:pPr lvl="1"/>
            <a:r>
              <a:rPr lang="en-GB" dirty="0" smtClean="0"/>
              <a:t>Harder to implement</a:t>
            </a:r>
          </a:p>
          <a:p>
            <a:pPr lvl="1"/>
            <a:r>
              <a:rPr lang="en-GB" dirty="0" smtClean="0"/>
              <a:t>Using non-blocking transports</a:t>
            </a:r>
          </a:p>
          <a:p>
            <a:pPr lvl="1"/>
            <a:r>
              <a:rPr lang="en-GB" dirty="0" smtClean="0"/>
              <a:t>More context switching</a:t>
            </a:r>
          </a:p>
          <a:p>
            <a:pPr lvl="1"/>
            <a:r>
              <a:rPr lang="en-GB" dirty="0" smtClean="0"/>
              <a:t>Simulating slower</a:t>
            </a:r>
          </a:p>
          <a:p>
            <a:pPr lvl="1"/>
            <a:r>
              <a:rPr lang="en-GB" dirty="0" smtClean="0"/>
              <a:t>Requires memory management for transactions</a:t>
            </a:r>
          </a:p>
          <a:p>
            <a:pPr lvl="1"/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Approximately timed coding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677886" y="1415143"/>
            <a:ext cx="1665514" cy="555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Initiator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6607630" y="1382486"/>
            <a:ext cx="1665514" cy="555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Target</a:t>
            </a:r>
            <a:endParaRPr lang="en-GB" dirty="0"/>
          </a:p>
        </p:txBody>
      </p:sp>
      <p:cxnSp>
        <p:nvCxnSpPr>
          <p:cNvPr id="12" name="Straight Arrow Connector 11"/>
          <p:cNvCxnSpPr>
            <a:stCxn id="5" idx="2"/>
          </p:cNvCxnSpPr>
          <p:nvPr/>
        </p:nvCxnSpPr>
        <p:spPr>
          <a:xfrm flipH="1">
            <a:off x="3505200" y="1970314"/>
            <a:ext cx="5443" cy="42018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</p:cNvCxnSpPr>
          <p:nvPr/>
        </p:nvCxnSpPr>
        <p:spPr>
          <a:xfrm>
            <a:off x="7440387" y="1937657"/>
            <a:ext cx="16327" cy="41474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3514726" y="1948537"/>
            <a:ext cx="4120069" cy="369332"/>
            <a:chOff x="3514726" y="2111827"/>
            <a:chExt cx="4120069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3630966" y="2111827"/>
              <a:ext cx="4003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 err="1" smtClean="0">
                  <a:latin typeface="Arial Narrow" pitchFamily="34" charset="0"/>
                  <a:cs typeface="Gill Sans MT"/>
                </a:rPr>
                <a:t>nb_transport_fw</a:t>
              </a:r>
              <a:r>
                <a:rPr lang="en-GB" sz="1800" dirty="0" smtClean="0">
                  <a:latin typeface="Arial Narrow" pitchFamily="34" charset="0"/>
                  <a:cs typeface="Gill Sans MT"/>
                </a:rPr>
                <a:t>(trans, BEGIN_REQ,0 ns) </a:t>
              </a:r>
              <a:endParaRPr lang="en-GB" sz="1800" dirty="0">
                <a:latin typeface="Arial Narrow" pitchFamily="34" charset="0"/>
                <a:cs typeface="Gill Sans MT"/>
              </a:endParaRPr>
            </a:p>
          </p:txBody>
        </p:sp>
        <p:cxnSp>
          <p:nvCxnSpPr>
            <p:cNvPr id="31" name="Elbow Connector 30"/>
            <p:cNvCxnSpPr/>
            <p:nvPr/>
          </p:nvCxnSpPr>
          <p:spPr>
            <a:xfrm>
              <a:off x="3514726" y="2443157"/>
              <a:ext cx="3933825" cy="476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3509947" y="2204927"/>
            <a:ext cx="3933825" cy="369332"/>
            <a:chOff x="3509947" y="2558141"/>
            <a:chExt cx="3933825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5270141" y="2558141"/>
              <a:ext cx="2155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 smtClean="0">
                  <a:latin typeface="Arial Narrow" pitchFamily="34" charset="0"/>
                  <a:cs typeface="Gill Sans MT"/>
                </a:rPr>
                <a:t>accepted</a:t>
              </a:r>
              <a:endParaRPr lang="en-GB" sz="1800" dirty="0">
                <a:latin typeface="Arial Narrow" pitchFamily="34" charset="0"/>
                <a:cs typeface="Gill Sans MT"/>
              </a:endParaRPr>
            </a:p>
          </p:txBody>
        </p:sp>
        <p:cxnSp>
          <p:nvCxnSpPr>
            <p:cNvPr id="33" name="Elbow Connector 30"/>
            <p:cNvCxnSpPr/>
            <p:nvPr/>
          </p:nvCxnSpPr>
          <p:spPr>
            <a:xfrm>
              <a:off x="3509947" y="2867048"/>
              <a:ext cx="3933825" cy="4762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3519488" y="2848299"/>
            <a:ext cx="3933825" cy="369332"/>
            <a:chOff x="3514726" y="2111827"/>
            <a:chExt cx="3933825" cy="369332"/>
          </a:xfrm>
        </p:grpSpPr>
        <p:sp>
          <p:nvSpPr>
            <p:cNvPr id="38" name="TextBox 37"/>
            <p:cNvSpPr txBox="1"/>
            <p:nvPr/>
          </p:nvSpPr>
          <p:spPr>
            <a:xfrm>
              <a:off x="3741613" y="2111827"/>
              <a:ext cx="3675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 smtClean="0">
                  <a:latin typeface="Arial Narrow" pitchFamily="34" charset="0"/>
                  <a:cs typeface="Gill Sans MT"/>
                </a:rPr>
                <a:t>accepted</a:t>
              </a:r>
              <a:endParaRPr lang="en-GB" sz="1800" dirty="0">
                <a:latin typeface="Arial Narrow" pitchFamily="34" charset="0"/>
                <a:cs typeface="Gill Sans MT"/>
              </a:endParaRPr>
            </a:p>
          </p:txBody>
        </p:sp>
        <p:cxnSp>
          <p:nvCxnSpPr>
            <p:cNvPr id="39" name="Elbow Connector 30"/>
            <p:cNvCxnSpPr/>
            <p:nvPr/>
          </p:nvCxnSpPr>
          <p:spPr>
            <a:xfrm>
              <a:off x="3514726" y="2443157"/>
              <a:ext cx="3933825" cy="476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3511955" y="2632727"/>
            <a:ext cx="3933825" cy="369332"/>
            <a:chOff x="3509947" y="2558141"/>
            <a:chExt cx="3933825" cy="369332"/>
          </a:xfrm>
        </p:grpSpPr>
        <p:sp>
          <p:nvSpPr>
            <p:cNvPr id="41" name="TextBox 40"/>
            <p:cNvSpPr txBox="1"/>
            <p:nvPr/>
          </p:nvSpPr>
          <p:spPr>
            <a:xfrm>
              <a:off x="3557937" y="2558141"/>
              <a:ext cx="3867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 err="1" smtClean="0">
                  <a:latin typeface="Arial Narrow" pitchFamily="34" charset="0"/>
                  <a:cs typeface="Gill Sans MT"/>
                </a:rPr>
                <a:t>nb_transport_bw</a:t>
              </a:r>
              <a:r>
                <a:rPr lang="en-GB" sz="1800" dirty="0" smtClean="0">
                  <a:latin typeface="Arial Narrow" pitchFamily="34" charset="0"/>
                  <a:cs typeface="Gill Sans MT"/>
                </a:rPr>
                <a:t>(trans, END_REQ,0 ns) </a:t>
              </a:r>
            </a:p>
          </p:txBody>
        </p:sp>
        <p:cxnSp>
          <p:nvCxnSpPr>
            <p:cNvPr id="42" name="Elbow Connector 30"/>
            <p:cNvCxnSpPr/>
            <p:nvPr/>
          </p:nvCxnSpPr>
          <p:spPr>
            <a:xfrm>
              <a:off x="3509947" y="2867048"/>
              <a:ext cx="3933825" cy="4762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Straight Arrow Connector 50"/>
          <p:cNvCxnSpPr>
            <a:stCxn id="52" idx="2"/>
          </p:cNvCxnSpPr>
          <p:nvPr/>
        </p:nvCxnSpPr>
        <p:spPr>
          <a:xfrm>
            <a:off x="1061357" y="1578429"/>
            <a:ext cx="5443" cy="46155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228600" y="827315"/>
            <a:ext cx="1665514" cy="7511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Simulation time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34143" y="2100942"/>
            <a:ext cx="811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latin typeface="Arial" pitchFamily="34" charset="0"/>
                <a:cs typeface="Arial" pitchFamily="34" charset="0"/>
              </a:rPr>
              <a:t>10 us</a:t>
            </a:r>
            <a:endParaRPr lang="en-GB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45030" y="4536267"/>
            <a:ext cx="1309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latin typeface="Arial" pitchFamily="34" charset="0"/>
                <a:cs typeface="Arial" pitchFamily="34" charset="0"/>
              </a:rPr>
              <a:t>10,100 us</a:t>
            </a:r>
            <a:endParaRPr lang="en-GB" sz="2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1066800" y="2100943"/>
            <a:ext cx="2460171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1064793" y="4517674"/>
            <a:ext cx="2460171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379354" y="2430790"/>
            <a:ext cx="181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>
                <a:latin typeface="Arial Narrow" pitchFamily="34" charset="0"/>
                <a:cs typeface="Gill Sans MT"/>
              </a:rPr>
              <a:t>wait(10 ns)</a:t>
            </a:r>
            <a:endParaRPr lang="en-GB" sz="1800" dirty="0">
              <a:latin typeface="Arial Narrow" pitchFamily="34" charset="0"/>
              <a:cs typeface="Gill Sans MT"/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1075255" y="2739745"/>
            <a:ext cx="6357363" cy="3878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080010" y="2697225"/>
            <a:ext cx="1380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latin typeface="Arial" pitchFamily="34" charset="0"/>
                <a:cs typeface="Arial" pitchFamily="34" charset="0"/>
              </a:rPr>
              <a:t>10,010 us </a:t>
            </a:r>
            <a:endParaRPr lang="en-GB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379350" y="3169118"/>
            <a:ext cx="181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>
                <a:latin typeface="Arial Narrow" pitchFamily="34" charset="0"/>
                <a:cs typeface="Gill Sans MT"/>
              </a:rPr>
              <a:t>wait(50 ns)</a:t>
            </a:r>
            <a:endParaRPr lang="en-GB" sz="1800" dirty="0">
              <a:latin typeface="Arial Narrow" pitchFamily="34" charset="0"/>
              <a:cs typeface="Gill Sans MT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3512084" y="3915133"/>
            <a:ext cx="3933825" cy="369332"/>
            <a:chOff x="3514726" y="2111827"/>
            <a:chExt cx="3933825" cy="369332"/>
          </a:xfrm>
        </p:grpSpPr>
        <p:sp>
          <p:nvSpPr>
            <p:cNvPr id="73" name="TextBox 72"/>
            <p:cNvSpPr txBox="1"/>
            <p:nvPr/>
          </p:nvSpPr>
          <p:spPr>
            <a:xfrm>
              <a:off x="3741613" y="2111827"/>
              <a:ext cx="3675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 smtClean="0">
                  <a:latin typeface="Arial Narrow" pitchFamily="34" charset="0"/>
                  <a:cs typeface="Gill Sans MT"/>
                </a:rPr>
                <a:t>accepted</a:t>
              </a:r>
              <a:endParaRPr lang="en-GB" sz="1800" dirty="0">
                <a:latin typeface="Arial Narrow" pitchFamily="34" charset="0"/>
                <a:cs typeface="Gill Sans MT"/>
              </a:endParaRPr>
            </a:p>
          </p:txBody>
        </p:sp>
        <p:cxnSp>
          <p:nvCxnSpPr>
            <p:cNvPr id="74" name="Elbow Connector 30"/>
            <p:cNvCxnSpPr/>
            <p:nvPr/>
          </p:nvCxnSpPr>
          <p:spPr>
            <a:xfrm>
              <a:off x="3514726" y="2443157"/>
              <a:ext cx="3933825" cy="476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/>
        </p:nvGrpSpPr>
        <p:grpSpPr>
          <a:xfrm>
            <a:off x="3504551" y="3699561"/>
            <a:ext cx="3933825" cy="369332"/>
            <a:chOff x="3509947" y="2558141"/>
            <a:chExt cx="3933825" cy="369332"/>
          </a:xfrm>
        </p:grpSpPr>
        <p:sp>
          <p:nvSpPr>
            <p:cNvPr id="76" name="TextBox 75"/>
            <p:cNvSpPr txBox="1"/>
            <p:nvPr/>
          </p:nvSpPr>
          <p:spPr>
            <a:xfrm>
              <a:off x="3557937" y="2558141"/>
              <a:ext cx="3867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 err="1" smtClean="0">
                  <a:latin typeface="Arial Narrow" pitchFamily="34" charset="0"/>
                  <a:cs typeface="Gill Sans MT"/>
                </a:rPr>
                <a:t>nb_transport_bw</a:t>
              </a:r>
              <a:r>
                <a:rPr lang="en-GB" sz="1800" dirty="0" smtClean="0">
                  <a:latin typeface="Arial Narrow" pitchFamily="34" charset="0"/>
                  <a:cs typeface="Gill Sans MT"/>
                </a:rPr>
                <a:t>(trans, BEGIN_RSP,0 ns) </a:t>
              </a:r>
            </a:p>
          </p:txBody>
        </p:sp>
        <p:cxnSp>
          <p:nvCxnSpPr>
            <p:cNvPr id="77" name="Elbow Connector 30"/>
            <p:cNvCxnSpPr/>
            <p:nvPr/>
          </p:nvCxnSpPr>
          <p:spPr>
            <a:xfrm>
              <a:off x="3509947" y="2867048"/>
              <a:ext cx="3933825" cy="4762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8" name="Straight Connector 77"/>
          <p:cNvCxnSpPr/>
          <p:nvPr/>
        </p:nvCxnSpPr>
        <p:spPr>
          <a:xfrm flipV="1">
            <a:off x="1076630" y="3478064"/>
            <a:ext cx="6357363" cy="3878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1081490" y="3639738"/>
            <a:ext cx="1380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latin typeface="Arial" pitchFamily="34" charset="0"/>
                <a:cs typeface="Arial" pitchFamily="34" charset="0"/>
              </a:rPr>
              <a:t>10,060 us </a:t>
            </a:r>
            <a:endParaRPr lang="en-GB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498116" y="4198922"/>
            <a:ext cx="1266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>
                <a:latin typeface="Arial Narrow" pitchFamily="34" charset="0"/>
                <a:cs typeface="Gill Sans MT"/>
              </a:rPr>
              <a:t>wait(40 ns)</a:t>
            </a:r>
            <a:endParaRPr lang="en-GB" sz="1800" dirty="0">
              <a:latin typeface="Arial Narrow" pitchFamily="34" charset="0"/>
              <a:cs typeface="Gill Sans MT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3498451" y="4542296"/>
            <a:ext cx="4120069" cy="369332"/>
            <a:chOff x="3514726" y="2111827"/>
            <a:chExt cx="4120069" cy="369332"/>
          </a:xfrm>
        </p:grpSpPr>
        <p:sp>
          <p:nvSpPr>
            <p:cNvPr id="82" name="TextBox 81"/>
            <p:cNvSpPr txBox="1"/>
            <p:nvPr/>
          </p:nvSpPr>
          <p:spPr>
            <a:xfrm>
              <a:off x="3630966" y="2111827"/>
              <a:ext cx="4003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 err="1" smtClean="0">
                  <a:latin typeface="Arial Narrow" pitchFamily="34" charset="0"/>
                  <a:cs typeface="Gill Sans MT"/>
                </a:rPr>
                <a:t>nb_transport_fw</a:t>
              </a:r>
              <a:r>
                <a:rPr lang="en-GB" sz="1800" dirty="0" smtClean="0">
                  <a:latin typeface="Arial Narrow" pitchFamily="34" charset="0"/>
                  <a:cs typeface="Gill Sans MT"/>
                </a:rPr>
                <a:t>(trans, END_RESP,0 ns) </a:t>
              </a:r>
              <a:endParaRPr lang="en-GB" sz="1800" dirty="0">
                <a:latin typeface="Arial Narrow" pitchFamily="34" charset="0"/>
                <a:cs typeface="Gill Sans MT"/>
              </a:endParaRPr>
            </a:p>
          </p:txBody>
        </p:sp>
        <p:cxnSp>
          <p:nvCxnSpPr>
            <p:cNvPr id="83" name="Elbow Connector 30"/>
            <p:cNvCxnSpPr/>
            <p:nvPr/>
          </p:nvCxnSpPr>
          <p:spPr>
            <a:xfrm>
              <a:off x="3514726" y="2443157"/>
              <a:ext cx="3933825" cy="476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/>
          <p:cNvGrpSpPr/>
          <p:nvPr/>
        </p:nvGrpSpPr>
        <p:grpSpPr>
          <a:xfrm>
            <a:off x="3493672" y="4798686"/>
            <a:ext cx="3933825" cy="369332"/>
            <a:chOff x="3509947" y="2558141"/>
            <a:chExt cx="3933825" cy="369332"/>
          </a:xfrm>
        </p:grpSpPr>
        <p:sp>
          <p:nvSpPr>
            <p:cNvPr id="85" name="TextBox 84"/>
            <p:cNvSpPr txBox="1"/>
            <p:nvPr/>
          </p:nvSpPr>
          <p:spPr>
            <a:xfrm>
              <a:off x="5270141" y="2558141"/>
              <a:ext cx="2155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 smtClean="0">
                  <a:latin typeface="Arial Narrow" pitchFamily="34" charset="0"/>
                  <a:cs typeface="Gill Sans MT"/>
                </a:rPr>
                <a:t>accepted</a:t>
              </a:r>
              <a:endParaRPr lang="en-GB" sz="1800" dirty="0">
                <a:latin typeface="Arial Narrow" pitchFamily="34" charset="0"/>
                <a:cs typeface="Gill Sans MT"/>
              </a:endParaRPr>
            </a:p>
          </p:txBody>
        </p:sp>
        <p:cxnSp>
          <p:nvCxnSpPr>
            <p:cNvPr id="86" name="Elbow Connector 30"/>
            <p:cNvCxnSpPr/>
            <p:nvPr/>
          </p:nvCxnSpPr>
          <p:spPr>
            <a:xfrm>
              <a:off x="3509947" y="2867048"/>
              <a:ext cx="3933825" cy="4762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Approximately timed coding style: early termination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677886" y="1415143"/>
            <a:ext cx="1665514" cy="555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Initiator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6607630" y="1382486"/>
            <a:ext cx="1665514" cy="555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Target</a:t>
            </a:r>
            <a:endParaRPr lang="en-GB" dirty="0"/>
          </a:p>
        </p:txBody>
      </p:sp>
      <p:cxnSp>
        <p:nvCxnSpPr>
          <p:cNvPr id="12" name="Straight Arrow Connector 11"/>
          <p:cNvCxnSpPr>
            <a:stCxn id="5" idx="2"/>
          </p:cNvCxnSpPr>
          <p:nvPr/>
        </p:nvCxnSpPr>
        <p:spPr>
          <a:xfrm flipH="1">
            <a:off x="3505200" y="1970314"/>
            <a:ext cx="5443" cy="42018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</p:cNvCxnSpPr>
          <p:nvPr/>
        </p:nvCxnSpPr>
        <p:spPr>
          <a:xfrm>
            <a:off x="7440387" y="1937657"/>
            <a:ext cx="16327" cy="41474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33"/>
          <p:cNvGrpSpPr/>
          <p:nvPr/>
        </p:nvGrpSpPr>
        <p:grpSpPr>
          <a:xfrm>
            <a:off x="3514726" y="1948537"/>
            <a:ext cx="4120069" cy="369332"/>
            <a:chOff x="3514726" y="2111827"/>
            <a:chExt cx="4120069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3630966" y="2111827"/>
              <a:ext cx="4003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 err="1" smtClean="0">
                  <a:latin typeface="Arial Narrow" pitchFamily="34" charset="0"/>
                  <a:cs typeface="Gill Sans MT"/>
                </a:rPr>
                <a:t>nb_transport_fw</a:t>
              </a:r>
              <a:r>
                <a:rPr lang="en-GB" sz="1800" dirty="0" smtClean="0">
                  <a:latin typeface="Arial Narrow" pitchFamily="34" charset="0"/>
                  <a:cs typeface="Gill Sans MT"/>
                </a:rPr>
                <a:t>(trans, BEGIN_REQ) </a:t>
              </a:r>
              <a:endParaRPr lang="en-GB" sz="1800" dirty="0">
                <a:latin typeface="Arial Narrow" pitchFamily="34" charset="0"/>
                <a:cs typeface="Gill Sans MT"/>
              </a:endParaRPr>
            </a:p>
          </p:txBody>
        </p:sp>
        <p:cxnSp>
          <p:nvCxnSpPr>
            <p:cNvPr id="31" name="Elbow Connector 30"/>
            <p:cNvCxnSpPr/>
            <p:nvPr/>
          </p:nvCxnSpPr>
          <p:spPr>
            <a:xfrm>
              <a:off x="3514726" y="2443157"/>
              <a:ext cx="3933825" cy="476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34"/>
          <p:cNvGrpSpPr/>
          <p:nvPr/>
        </p:nvGrpSpPr>
        <p:grpSpPr>
          <a:xfrm>
            <a:off x="3509947" y="2204927"/>
            <a:ext cx="3933825" cy="369332"/>
            <a:chOff x="3509947" y="2558141"/>
            <a:chExt cx="3933825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5270141" y="2558141"/>
              <a:ext cx="2155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 smtClean="0">
                  <a:latin typeface="Arial Narrow" pitchFamily="34" charset="0"/>
                  <a:cs typeface="Gill Sans MT"/>
                </a:rPr>
                <a:t>completed</a:t>
              </a:r>
              <a:endParaRPr lang="en-GB" sz="1800" dirty="0">
                <a:latin typeface="Arial Narrow" pitchFamily="34" charset="0"/>
                <a:cs typeface="Gill Sans MT"/>
              </a:endParaRPr>
            </a:p>
          </p:txBody>
        </p:sp>
        <p:cxnSp>
          <p:nvCxnSpPr>
            <p:cNvPr id="33" name="Elbow Connector 30"/>
            <p:cNvCxnSpPr/>
            <p:nvPr/>
          </p:nvCxnSpPr>
          <p:spPr>
            <a:xfrm>
              <a:off x="3509947" y="2867048"/>
              <a:ext cx="3933825" cy="4762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71"/>
          <p:cNvGrpSpPr/>
          <p:nvPr/>
        </p:nvGrpSpPr>
        <p:grpSpPr>
          <a:xfrm>
            <a:off x="3512084" y="4509959"/>
            <a:ext cx="3933825" cy="369332"/>
            <a:chOff x="3514726" y="2111827"/>
            <a:chExt cx="3933825" cy="369332"/>
          </a:xfrm>
        </p:grpSpPr>
        <p:sp>
          <p:nvSpPr>
            <p:cNvPr id="73" name="TextBox 72"/>
            <p:cNvSpPr txBox="1"/>
            <p:nvPr/>
          </p:nvSpPr>
          <p:spPr>
            <a:xfrm>
              <a:off x="3741613" y="2111827"/>
              <a:ext cx="3675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 smtClean="0">
                  <a:latin typeface="Arial Narrow" pitchFamily="34" charset="0"/>
                  <a:cs typeface="Gill Sans MT"/>
                </a:rPr>
                <a:t>updated(trans, END_RESP)</a:t>
              </a:r>
              <a:endParaRPr lang="en-GB" sz="1800" dirty="0">
                <a:latin typeface="Arial Narrow" pitchFamily="34" charset="0"/>
                <a:cs typeface="Gill Sans MT"/>
              </a:endParaRPr>
            </a:p>
          </p:txBody>
        </p:sp>
        <p:cxnSp>
          <p:nvCxnSpPr>
            <p:cNvPr id="74" name="Elbow Connector 30"/>
            <p:cNvCxnSpPr/>
            <p:nvPr/>
          </p:nvCxnSpPr>
          <p:spPr>
            <a:xfrm>
              <a:off x="3514726" y="2443157"/>
              <a:ext cx="3933825" cy="476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74"/>
          <p:cNvGrpSpPr/>
          <p:nvPr/>
        </p:nvGrpSpPr>
        <p:grpSpPr>
          <a:xfrm>
            <a:off x="3504551" y="4249999"/>
            <a:ext cx="3933825" cy="369332"/>
            <a:chOff x="3509947" y="2558141"/>
            <a:chExt cx="3933825" cy="369332"/>
          </a:xfrm>
        </p:grpSpPr>
        <p:sp>
          <p:nvSpPr>
            <p:cNvPr id="76" name="TextBox 75"/>
            <p:cNvSpPr txBox="1"/>
            <p:nvPr/>
          </p:nvSpPr>
          <p:spPr>
            <a:xfrm>
              <a:off x="3557937" y="2558141"/>
              <a:ext cx="3867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 err="1" smtClean="0">
                  <a:latin typeface="Arial Narrow" pitchFamily="34" charset="0"/>
                  <a:cs typeface="Gill Sans MT"/>
                </a:rPr>
                <a:t>nb_transport_bw</a:t>
              </a:r>
              <a:r>
                <a:rPr lang="en-GB" sz="1800" dirty="0" smtClean="0">
                  <a:latin typeface="Arial Narrow" pitchFamily="34" charset="0"/>
                  <a:cs typeface="Gill Sans MT"/>
                </a:rPr>
                <a:t>(trans, BEGIN_RESP) </a:t>
              </a:r>
            </a:p>
          </p:txBody>
        </p:sp>
        <p:cxnSp>
          <p:nvCxnSpPr>
            <p:cNvPr id="77" name="Elbow Connector 30"/>
            <p:cNvCxnSpPr/>
            <p:nvPr/>
          </p:nvCxnSpPr>
          <p:spPr>
            <a:xfrm>
              <a:off x="3509947" y="2867048"/>
              <a:ext cx="3933825" cy="4762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33"/>
          <p:cNvGrpSpPr/>
          <p:nvPr/>
        </p:nvGrpSpPr>
        <p:grpSpPr>
          <a:xfrm>
            <a:off x="3516207" y="3485924"/>
            <a:ext cx="4120069" cy="369332"/>
            <a:chOff x="3514726" y="2111827"/>
            <a:chExt cx="4120069" cy="369332"/>
          </a:xfrm>
        </p:grpSpPr>
        <p:sp>
          <p:nvSpPr>
            <p:cNvPr id="46" name="TextBox 45"/>
            <p:cNvSpPr txBox="1"/>
            <p:nvPr/>
          </p:nvSpPr>
          <p:spPr>
            <a:xfrm>
              <a:off x="3630966" y="2111827"/>
              <a:ext cx="4003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 err="1" smtClean="0">
                  <a:latin typeface="Arial Narrow" pitchFamily="34" charset="0"/>
                  <a:cs typeface="Gill Sans MT"/>
                </a:rPr>
                <a:t>nb_transport_fw</a:t>
              </a:r>
              <a:r>
                <a:rPr lang="en-GB" sz="1800" dirty="0" smtClean="0">
                  <a:latin typeface="Arial Narrow" pitchFamily="34" charset="0"/>
                  <a:cs typeface="Gill Sans MT"/>
                </a:rPr>
                <a:t>(trans, BEGIN_REQ) </a:t>
              </a:r>
              <a:endParaRPr lang="en-GB" sz="1800" dirty="0">
                <a:latin typeface="Arial Narrow" pitchFamily="34" charset="0"/>
                <a:cs typeface="Gill Sans MT"/>
              </a:endParaRPr>
            </a:p>
          </p:txBody>
        </p:sp>
        <p:cxnSp>
          <p:nvCxnSpPr>
            <p:cNvPr id="47" name="Elbow Connector 30"/>
            <p:cNvCxnSpPr/>
            <p:nvPr/>
          </p:nvCxnSpPr>
          <p:spPr>
            <a:xfrm>
              <a:off x="3514726" y="2443157"/>
              <a:ext cx="3933825" cy="476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34"/>
          <p:cNvGrpSpPr/>
          <p:nvPr/>
        </p:nvGrpSpPr>
        <p:grpSpPr>
          <a:xfrm>
            <a:off x="3511426" y="3768951"/>
            <a:ext cx="4087850" cy="369332"/>
            <a:chOff x="3509947" y="2602531"/>
            <a:chExt cx="4087850" cy="369332"/>
          </a:xfrm>
        </p:grpSpPr>
        <p:sp>
          <p:nvSpPr>
            <p:cNvPr id="49" name="TextBox 48"/>
            <p:cNvSpPr txBox="1"/>
            <p:nvPr/>
          </p:nvSpPr>
          <p:spPr>
            <a:xfrm>
              <a:off x="4890109" y="2602531"/>
              <a:ext cx="27076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 smtClean="0">
                  <a:latin typeface="Arial Narrow" pitchFamily="34" charset="0"/>
                  <a:cs typeface="Gill Sans MT"/>
                </a:rPr>
                <a:t>updated(trans, END_REQ)</a:t>
              </a:r>
              <a:endParaRPr lang="en-GB" sz="1800" dirty="0">
                <a:latin typeface="Arial Narrow" pitchFamily="34" charset="0"/>
                <a:cs typeface="Gill Sans MT"/>
              </a:endParaRPr>
            </a:p>
          </p:txBody>
        </p:sp>
        <p:cxnSp>
          <p:nvCxnSpPr>
            <p:cNvPr id="50" name="Elbow Connector 30"/>
            <p:cNvCxnSpPr/>
            <p:nvPr/>
          </p:nvCxnSpPr>
          <p:spPr>
            <a:xfrm>
              <a:off x="3509947" y="2920316"/>
              <a:ext cx="3933825" cy="4762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Approximately timed coding style: pipelined transactions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677886" y="1415143"/>
            <a:ext cx="1665514" cy="555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Initiator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6607630" y="1382486"/>
            <a:ext cx="1665514" cy="555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Target</a:t>
            </a:r>
            <a:endParaRPr lang="en-GB" dirty="0"/>
          </a:p>
        </p:txBody>
      </p:sp>
      <p:cxnSp>
        <p:nvCxnSpPr>
          <p:cNvPr id="12" name="Straight Arrow Connector 11"/>
          <p:cNvCxnSpPr>
            <a:stCxn id="5" idx="2"/>
          </p:cNvCxnSpPr>
          <p:nvPr/>
        </p:nvCxnSpPr>
        <p:spPr>
          <a:xfrm flipH="1">
            <a:off x="3505200" y="1970314"/>
            <a:ext cx="5443" cy="42018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</p:cNvCxnSpPr>
          <p:nvPr/>
        </p:nvCxnSpPr>
        <p:spPr>
          <a:xfrm>
            <a:off x="7440387" y="1937657"/>
            <a:ext cx="16327" cy="41474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1"/>
          <p:cNvGrpSpPr/>
          <p:nvPr/>
        </p:nvGrpSpPr>
        <p:grpSpPr>
          <a:xfrm>
            <a:off x="3512084" y="4509959"/>
            <a:ext cx="3933825" cy="369332"/>
            <a:chOff x="3514726" y="2111827"/>
            <a:chExt cx="3933825" cy="369332"/>
          </a:xfrm>
        </p:grpSpPr>
        <p:sp>
          <p:nvSpPr>
            <p:cNvPr id="73" name="TextBox 72"/>
            <p:cNvSpPr txBox="1"/>
            <p:nvPr/>
          </p:nvSpPr>
          <p:spPr>
            <a:xfrm>
              <a:off x="3741613" y="2111827"/>
              <a:ext cx="3675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 smtClean="0">
                  <a:latin typeface="Arial Narrow" pitchFamily="34" charset="0"/>
                  <a:cs typeface="Gill Sans MT"/>
                </a:rPr>
                <a:t>updated(trans1, END_RESP)</a:t>
              </a:r>
              <a:endParaRPr lang="en-GB" sz="1800" dirty="0">
                <a:latin typeface="Arial Narrow" pitchFamily="34" charset="0"/>
                <a:cs typeface="Gill Sans MT"/>
              </a:endParaRPr>
            </a:p>
          </p:txBody>
        </p:sp>
        <p:cxnSp>
          <p:nvCxnSpPr>
            <p:cNvPr id="74" name="Elbow Connector 30"/>
            <p:cNvCxnSpPr/>
            <p:nvPr/>
          </p:nvCxnSpPr>
          <p:spPr>
            <a:xfrm>
              <a:off x="3514726" y="2443157"/>
              <a:ext cx="3933825" cy="476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74"/>
          <p:cNvGrpSpPr/>
          <p:nvPr/>
        </p:nvGrpSpPr>
        <p:grpSpPr>
          <a:xfrm>
            <a:off x="3504551" y="4249999"/>
            <a:ext cx="3933825" cy="369332"/>
            <a:chOff x="3509947" y="2558141"/>
            <a:chExt cx="3933825" cy="369332"/>
          </a:xfrm>
        </p:grpSpPr>
        <p:sp>
          <p:nvSpPr>
            <p:cNvPr id="76" name="TextBox 75"/>
            <p:cNvSpPr txBox="1"/>
            <p:nvPr/>
          </p:nvSpPr>
          <p:spPr>
            <a:xfrm>
              <a:off x="3557937" y="2558141"/>
              <a:ext cx="3867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 err="1" smtClean="0">
                  <a:latin typeface="Arial Narrow" pitchFamily="34" charset="0"/>
                  <a:cs typeface="Gill Sans MT"/>
                </a:rPr>
                <a:t>nb_transport_bw</a:t>
              </a:r>
              <a:r>
                <a:rPr lang="en-GB" sz="1800" dirty="0" smtClean="0">
                  <a:latin typeface="Arial Narrow" pitchFamily="34" charset="0"/>
                  <a:cs typeface="Gill Sans MT"/>
                </a:rPr>
                <a:t>(trans1, BEGIN_RESP) </a:t>
              </a:r>
            </a:p>
          </p:txBody>
        </p:sp>
        <p:cxnSp>
          <p:nvCxnSpPr>
            <p:cNvPr id="77" name="Elbow Connector 30"/>
            <p:cNvCxnSpPr/>
            <p:nvPr/>
          </p:nvCxnSpPr>
          <p:spPr>
            <a:xfrm>
              <a:off x="3509947" y="2867048"/>
              <a:ext cx="3933825" cy="4762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33"/>
          <p:cNvGrpSpPr/>
          <p:nvPr/>
        </p:nvGrpSpPr>
        <p:grpSpPr>
          <a:xfrm>
            <a:off x="3516207" y="2109834"/>
            <a:ext cx="4120069" cy="369332"/>
            <a:chOff x="3514726" y="2111827"/>
            <a:chExt cx="4120069" cy="369332"/>
          </a:xfrm>
        </p:grpSpPr>
        <p:sp>
          <p:nvSpPr>
            <p:cNvPr id="46" name="TextBox 45"/>
            <p:cNvSpPr txBox="1"/>
            <p:nvPr/>
          </p:nvSpPr>
          <p:spPr>
            <a:xfrm>
              <a:off x="3630966" y="2111827"/>
              <a:ext cx="4003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 err="1" smtClean="0">
                  <a:latin typeface="Arial Narrow" pitchFamily="34" charset="0"/>
                  <a:cs typeface="Gill Sans MT"/>
                </a:rPr>
                <a:t>nb_transport_fw</a:t>
              </a:r>
              <a:r>
                <a:rPr lang="en-GB" sz="1800" dirty="0" smtClean="0">
                  <a:latin typeface="Arial Narrow" pitchFamily="34" charset="0"/>
                  <a:cs typeface="Gill Sans MT"/>
                </a:rPr>
                <a:t>(trans1, BEGIN_REQ) </a:t>
              </a:r>
              <a:endParaRPr lang="en-GB" sz="1800" dirty="0">
                <a:latin typeface="Arial Narrow" pitchFamily="34" charset="0"/>
                <a:cs typeface="Gill Sans MT"/>
              </a:endParaRPr>
            </a:p>
          </p:txBody>
        </p:sp>
        <p:cxnSp>
          <p:nvCxnSpPr>
            <p:cNvPr id="47" name="Elbow Connector 30"/>
            <p:cNvCxnSpPr/>
            <p:nvPr/>
          </p:nvCxnSpPr>
          <p:spPr>
            <a:xfrm>
              <a:off x="3514726" y="2443157"/>
              <a:ext cx="3933825" cy="476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34"/>
          <p:cNvGrpSpPr/>
          <p:nvPr/>
        </p:nvGrpSpPr>
        <p:grpSpPr>
          <a:xfrm>
            <a:off x="3511426" y="2392861"/>
            <a:ext cx="4087850" cy="369332"/>
            <a:chOff x="3509947" y="2602531"/>
            <a:chExt cx="4087850" cy="369332"/>
          </a:xfrm>
        </p:grpSpPr>
        <p:sp>
          <p:nvSpPr>
            <p:cNvPr id="49" name="TextBox 48"/>
            <p:cNvSpPr txBox="1"/>
            <p:nvPr/>
          </p:nvSpPr>
          <p:spPr>
            <a:xfrm>
              <a:off x="4890109" y="2602531"/>
              <a:ext cx="27076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 smtClean="0">
                  <a:latin typeface="Arial Narrow" pitchFamily="34" charset="0"/>
                  <a:cs typeface="Gill Sans MT"/>
                </a:rPr>
                <a:t>updated(trans1, END_REQ)</a:t>
              </a:r>
              <a:endParaRPr lang="en-GB" sz="1800" dirty="0">
                <a:latin typeface="Arial Narrow" pitchFamily="34" charset="0"/>
                <a:cs typeface="Gill Sans MT"/>
              </a:endParaRPr>
            </a:p>
          </p:txBody>
        </p:sp>
        <p:cxnSp>
          <p:nvCxnSpPr>
            <p:cNvPr id="50" name="Elbow Connector 30"/>
            <p:cNvCxnSpPr/>
            <p:nvPr/>
          </p:nvCxnSpPr>
          <p:spPr>
            <a:xfrm>
              <a:off x="3509947" y="2920316"/>
              <a:ext cx="3933825" cy="4762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71"/>
          <p:cNvGrpSpPr/>
          <p:nvPr/>
        </p:nvGrpSpPr>
        <p:grpSpPr>
          <a:xfrm>
            <a:off x="3522436" y="5425867"/>
            <a:ext cx="3933825" cy="369332"/>
            <a:chOff x="3514726" y="2111827"/>
            <a:chExt cx="3933825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3741613" y="2111827"/>
              <a:ext cx="3675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 smtClean="0">
                  <a:latin typeface="Arial Narrow" pitchFamily="34" charset="0"/>
                  <a:cs typeface="Gill Sans MT"/>
                </a:rPr>
                <a:t>completed(trans2)</a:t>
              </a:r>
              <a:endParaRPr lang="en-GB" sz="1800" dirty="0">
                <a:latin typeface="Arial Narrow" pitchFamily="34" charset="0"/>
                <a:cs typeface="Gill Sans MT"/>
              </a:endParaRPr>
            </a:p>
          </p:txBody>
        </p:sp>
        <p:cxnSp>
          <p:nvCxnSpPr>
            <p:cNvPr id="29" name="Elbow Connector 30"/>
            <p:cNvCxnSpPr/>
            <p:nvPr/>
          </p:nvCxnSpPr>
          <p:spPr>
            <a:xfrm>
              <a:off x="3514726" y="2443157"/>
              <a:ext cx="3933825" cy="476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74"/>
          <p:cNvGrpSpPr/>
          <p:nvPr/>
        </p:nvGrpSpPr>
        <p:grpSpPr>
          <a:xfrm>
            <a:off x="3514903" y="5165907"/>
            <a:ext cx="3933825" cy="369332"/>
            <a:chOff x="3509947" y="2558141"/>
            <a:chExt cx="3933825" cy="369332"/>
          </a:xfrm>
        </p:grpSpPr>
        <p:sp>
          <p:nvSpPr>
            <p:cNvPr id="32" name="TextBox 31"/>
            <p:cNvSpPr txBox="1"/>
            <p:nvPr/>
          </p:nvSpPr>
          <p:spPr>
            <a:xfrm>
              <a:off x="3557937" y="2558141"/>
              <a:ext cx="3867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 err="1" smtClean="0">
                  <a:latin typeface="Arial Narrow" pitchFamily="34" charset="0"/>
                  <a:cs typeface="Gill Sans MT"/>
                </a:rPr>
                <a:t>nb_transport_bw</a:t>
              </a:r>
              <a:r>
                <a:rPr lang="en-GB" sz="1800" dirty="0" smtClean="0">
                  <a:latin typeface="Arial Narrow" pitchFamily="34" charset="0"/>
                  <a:cs typeface="Gill Sans MT"/>
                </a:rPr>
                <a:t>(trans2, BEGIN_RESP) </a:t>
              </a:r>
            </a:p>
          </p:txBody>
        </p:sp>
        <p:cxnSp>
          <p:nvCxnSpPr>
            <p:cNvPr id="34" name="Elbow Connector 30"/>
            <p:cNvCxnSpPr/>
            <p:nvPr/>
          </p:nvCxnSpPr>
          <p:spPr>
            <a:xfrm>
              <a:off x="3509947" y="2867048"/>
              <a:ext cx="3933825" cy="4762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3"/>
          <p:cNvGrpSpPr/>
          <p:nvPr/>
        </p:nvGrpSpPr>
        <p:grpSpPr>
          <a:xfrm>
            <a:off x="3517681" y="2777158"/>
            <a:ext cx="4120069" cy="369332"/>
            <a:chOff x="3514726" y="2111827"/>
            <a:chExt cx="4120069" cy="369332"/>
          </a:xfrm>
        </p:grpSpPr>
        <p:sp>
          <p:nvSpPr>
            <p:cNvPr id="36" name="TextBox 35"/>
            <p:cNvSpPr txBox="1"/>
            <p:nvPr/>
          </p:nvSpPr>
          <p:spPr>
            <a:xfrm>
              <a:off x="3630966" y="2111827"/>
              <a:ext cx="4003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 err="1" smtClean="0">
                  <a:latin typeface="Arial Narrow" pitchFamily="34" charset="0"/>
                  <a:cs typeface="Gill Sans MT"/>
                </a:rPr>
                <a:t>nb_transport_fw</a:t>
              </a:r>
              <a:r>
                <a:rPr lang="en-GB" sz="1800" dirty="0" smtClean="0">
                  <a:latin typeface="Arial Narrow" pitchFamily="34" charset="0"/>
                  <a:cs typeface="Gill Sans MT"/>
                </a:rPr>
                <a:t>(trans2, BEGIN_REQ) </a:t>
              </a:r>
              <a:endParaRPr lang="en-GB" sz="1800" dirty="0">
                <a:latin typeface="Arial Narrow" pitchFamily="34" charset="0"/>
                <a:cs typeface="Gill Sans MT"/>
              </a:endParaRPr>
            </a:p>
          </p:txBody>
        </p:sp>
        <p:cxnSp>
          <p:nvCxnSpPr>
            <p:cNvPr id="37" name="Elbow Connector 30"/>
            <p:cNvCxnSpPr/>
            <p:nvPr/>
          </p:nvCxnSpPr>
          <p:spPr>
            <a:xfrm>
              <a:off x="3514726" y="2443157"/>
              <a:ext cx="3933825" cy="476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4"/>
          <p:cNvGrpSpPr/>
          <p:nvPr/>
        </p:nvGrpSpPr>
        <p:grpSpPr>
          <a:xfrm>
            <a:off x="3512900" y="3060185"/>
            <a:ext cx="4087850" cy="369332"/>
            <a:chOff x="3509947" y="2602531"/>
            <a:chExt cx="4087850" cy="369332"/>
          </a:xfrm>
        </p:grpSpPr>
        <p:sp>
          <p:nvSpPr>
            <p:cNvPr id="39" name="TextBox 38"/>
            <p:cNvSpPr txBox="1"/>
            <p:nvPr/>
          </p:nvSpPr>
          <p:spPr>
            <a:xfrm>
              <a:off x="4890109" y="2602531"/>
              <a:ext cx="27076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 smtClean="0">
                  <a:latin typeface="Arial Narrow" pitchFamily="34" charset="0"/>
                  <a:cs typeface="Gill Sans MT"/>
                </a:rPr>
                <a:t>updated(trans2, END_REQ)</a:t>
              </a:r>
              <a:endParaRPr lang="en-GB" sz="1800" dirty="0">
                <a:latin typeface="Arial Narrow" pitchFamily="34" charset="0"/>
                <a:cs typeface="Gill Sans MT"/>
              </a:endParaRPr>
            </a:p>
          </p:txBody>
        </p:sp>
        <p:cxnSp>
          <p:nvCxnSpPr>
            <p:cNvPr id="40" name="Elbow Connector 30"/>
            <p:cNvCxnSpPr/>
            <p:nvPr/>
          </p:nvCxnSpPr>
          <p:spPr>
            <a:xfrm>
              <a:off x="3509947" y="2920316"/>
              <a:ext cx="3933825" cy="4762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Slave behaviour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Behaviour after reset (repeated) :</a:t>
            </a:r>
          </a:p>
          <a:p>
            <a:pPr marL="550862" lvl="1" indent="-457200">
              <a:buFont typeface="+mj-lt"/>
              <a:buAutoNum type="arabicPeriod"/>
            </a:pPr>
            <a:r>
              <a:rPr lang="en-GB" dirty="0" smtClean="0"/>
              <a:t>Wait for start signal</a:t>
            </a:r>
          </a:p>
          <a:p>
            <a:pPr marL="550862" lvl="1" indent="-457200">
              <a:buFont typeface="+mj-lt"/>
              <a:buAutoNum type="arabicPeriod"/>
            </a:pPr>
            <a:r>
              <a:rPr lang="en-GB" dirty="0" err="1" smtClean="0"/>
              <a:t>Deassert</a:t>
            </a:r>
            <a:r>
              <a:rPr lang="en-GB" dirty="0" smtClean="0"/>
              <a:t> done and clear sum</a:t>
            </a:r>
          </a:p>
          <a:p>
            <a:pPr marL="550862" lvl="1" indent="-457200">
              <a:buFont typeface="+mj-lt"/>
              <a:buAutoNum type="arabicPeriod"/>
            </a:pPr>
            <a:r>
              <a:rPr lang="en-GB" dirty="0" smtClean="0"/>
              <a:t>Add 10 terms to the sum, one per cycle</a:t>
            </a:r>
          </a:p>
          <a:p>
            <a:pPr marL="550862" lvl="1" indent="-457200">
              <a:buFont typeface="+mj-lt"/>
              <a:buAutoNum type="arabicPeriod"/>
            </a:pPr>
            <a:r>
              <a:rPr lang="en-GB" dirty="0" smtClean="0"/>
              <a:t>Assert  done</a:t>
            </a:r>
          </a:p>
          <a:p>
            <a:pPr marL="550862" lvl="1" indent="-457200">
              <a:buFont typeface="+mj-lt"/>
              <a:buAutoNum type="arabicPeriod"/>
            </a:pPr>
            <a:endParaRPr lang="en-GB" dirty="0" smtClean="0"/>
          </a:p>
          <a:p>
            <a:pPr marL="550862" lvl="1" indent="-457200">
              <a:buNone/>
            </a:pPr>
            <a:endParaRPr lang="en-GB" dirty="0" smtClean="0"/>
          </a:p>
          <a:p>
            <a:pPr marL="550862" lvl="1" indent="-457200">
              <a:buNone/>
            </a:pPr>
            <a:endParaRPr lang="en-GB" dirty="0" smtClean="0"/>
          </a:p>
          <a:p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Combining approximately timed and loosely timed models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Simple sockets take care of conversion</a:t>
            </a:r>
          </a:p>
          <a:p>
            <a:pPr lvl="1"/>
            <a:r>
              <a:rPr lang="en-GB" dirty="0" smtClean="0"/>
              <a:t>Accuracy limited by least accurate model (loosely timed)</a:t>
            </a:r>
          </a:p>
          <a:p>
            <a:pPr lvl="1"/>
            <a:r>
              <a:rPr lang="en-GB" dirty="0" smtClean="0"/>
              <a:t>Simulating time close to slowest model (approximately timed)</a:t>
            </a:r>
          </a:p>
          <a:p>
            <a:pPr lvl="1"/>
            <a:r>
              <a:rPr lang="en-GB" dirty="0" smtClean="0"/>
              <a:t>Reuse of models possible</a:t>
            </a:r>
          </a:p>
          <a:p>
            <a:pPr lvl="1"/>
            <a:r>
              <a:rPr lang="en-GB" dirty="0" smtClean="0"/>
              <a:t>Loosely timed initiator - approximately timed target: example4</a:t>
            </a:r>
          </a:p>
          <a:p>
            <a:pPr lvl="1"/>
            <a:r>
              <a:rPr lang="en-GB" dirty="0" smtClean="0"/>
              <a:t>Approximately timed initiator – loosely timed target: example5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mtClean="0"/>
              <a:t>Modelling an Approximately timed system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447800" y="1346494"/>
            <a:ext cx="7239000" cy="4797425"/>
          </a:xfrm>
        </p:spPr>
        <p:txBody>
          <a:bodyPr/>
          <a:lstStyle/>
          <a:p>
            <a:r>
              <a:rPr lang="en-GB" dirty="0" smtClean="0"/>
              <a:t>example6</a:t>
            </a:r>
          </a:p>
          <a:p>
            <a:pPr lvl="1"/>
            <a:r>
              <a:rPr lang="en-GB" dirty="0" err="1" smtClean="0"/>
              <a:t>Toplevel</a:t>
            </a:r>
            <a:endParaRPr lang="en-GB" dirty="0" smtClean="0"/>
          </a:p>
          <a:p>
            <a:pPr lvl="2"/>
            <a:r>
              <a:rPr lang="en-GB" dirty="0" err="1" smtClean="0">
                <a:hlinkClick r:id="rId3" action="ppaction://hlinkfile"/>
              </a:rPr>
              <a:t>top.h</a:t>
            </a:r>
            <a:endParaRPr lang="en-GB" dirty="0" smtClean="0"/>
          </a:p>
          <a:p>
            <a:pPr lvl="2"/>
            <a:r>
              <a:rPr lang="en-GB" dirty="0" smtClean="0">
                <a:hlinkClick r:id="rId4" action="ppaction://hlinkfile"/>
              </a:rPr>
              <a:t>top.cpp</a:t>
            </a:r>
            <a:endParaRPr lang="en-GB" dirty="0" smtClean="0"/>
          </a:p>
          <a:p>
            <a:pPr lvl="1"/>
            <a:r>
              <a:rPr lang="en-GB" dirty="0" smtClean="0"/>
              <a:t>Slave : interface and implementation of the slave block</a:t>
            </a:r>
          </a:p>
          <a:p>
            <a:pPr lvl="2"/>
            <a:r>
              <a:rPr lang="en-GB" dirty="0" err="1" smtClean="0">
                <a:hlinkClick r:id="rId5" action="ppaction://hlinkfile"/>
              </a:rPr>
              <a:t>slave.h</a:t>
            </a:r>
            <a:endParaRPr lang="en-GB" dirty="0" smtClean="0"/>
          </a:p>
          <a:p>
            <a:pPr lvl="2"/>
            <a:r>
              <a:rPr lang="en-GB" dirty="0" smtClean="0">
                <a:hlinkClick r:id="rId6" action="ppaction://hlinkfile"/>
              </a:rPr>
              <a:t>slave.cpp</a:t>
            </a:r>
            <a:endParaRPr lang="en-GB" dirty="0" smtClean="0"/>
          </a:p>
          <a:p>
            <a:pPr lvl="1"/>
            <a:r>
              <a:rPr lang="en-GB" dirty="0" smtClean="0"/>
              <a:t>Master: interface and implementation of the master block</a:t>
            </a:r>
          </a:p>
          <a:p>
            <a:pPr lvl="2"/>
            <a:r>
              <a:rPr lang="en-GB" dirty="0" err="1" smtClean="0">
                <a:hlinkClick r:id="rId7" action="ppaction://hlinkfile"/>
              </a:rPr>
              <a:t>master.h</a:t>
            </a:r>
            <a:endParaRPr lang="en-GB" dirty="0" smtClean="0"/>
          </a:p>
          <a:p>
            <a:pPr lvl="2"/>
            <a:r>
              <a:rPr lang="en-GB" dirty="0" smtClean="0">
                <a:hlinkClick r:id="rId8" action="ppaction://hlinkfile"/>
              </a:rPr>
              <a:t>master.cpp</a:t>
            </a:r>
            <a:endParaRPr lang="en-GB" dirty="0" smtClean="0"/>
          </a:p>
          <a:p>
            <a:pPr lvl="2">
              <a:buNone/>
            </a:pP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Hands-on approximately timed coding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Start from example 7:</a:t>
            </a:r>
          </a:p>
          <a:p>
            <a:pPr lvl="1"/>
            <a:r>
              <a:rPr lang="en-GB" dirty="0" smtClean="0"/>
              <a:t>Per iteration, all 10 registers of the sum are written consecutively </a:t>
            </a:r>
          </a:p>
          <a:p>
            <a:pPr lvl="1"/>
            <a:r>
              <a:rPr lang="en-GB" dirty="0" smtClean="0"/>
              <a:t>Change it so that they are written in a pipelined fashion.</a:t>
            </a:r>
          </a:p>
          <a:p>
            <a:pPr lvl="1"/>
            <a:r>
              <a:rPr lang="en-GB" dirty="0" smtClean="0"/>
              <a:t>Hints</a:t>
            </a:r>
          </a:p>
          <a:p>
            <a:pPr lvl="2"/>
            <a:r>
              <a:rPr lang="en-GB" dirty="0" smtClean="0"/>
              <a:t>In master, start next transaction after the end of the request, do not wait for end of response.</a:t>
            </a:r>
          </a:p>
          <a:p>
            <a:pPr lvl="2"/>
            <a:r>
              <a:rPr lang="en-GB" dirty="0" smtClean="0"/>
              <a:t>Wait for end of response before starting slave</a:t>
            </a:r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Hands-on: possible implementation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447800" y="1346494"/>
            <a:ext cx="7239000" cy="4797425"/>
          </a:xfrm>
        </p:spPr>
        <p:txBody>
          <a:bodyPr/>
          <a:lstStyle/>
          <a:p>
            <a:r>
              <a:rPr lang="en-GB" dirty="0" smtClean="0"/>
              <a:t>exercise3</a:t>
            </a:r>
          </a:p>
          <a:p>
            <a:pPr lvl="1"/>
            <a:r>
              <a:rPr lang="en-GB" dirty="0" err="1" smtClean="0"/>
              <a:t>Toplevel</a:t>
            </a:r>
            <a:endParaRPr lang="en-GB" dirty="0" smtClean="0"/>
          </a:p>
          <a:p>
            <a:pPr lvl="2"/>
            <a:r>
              <a:rPr lang="en-GB" dirty="0" err="1" smtClean="0">
                <a:hlinkClick r:id="rId3" action="ppaction://hlinkfile"/>
              </a:rPr>
              <a:t>top.h</a:t>
            </a:r>
            <a:endParaRPr lang="en-GB" dirty="0" smtClean="0"/>
          </a:p>
          <a:p>
            <a:pPr lvl="2"/>
            <a:r>
              <a:rPr lang="en-GB" dirty="0" smtClean="0">
                <a:hlinkClick r:id="rId4" action="ppaction://hlinkfile"/>
              </a:rPr>
              <a:t>top.cpp</a:t>
            </a:r>
            <a:endParaRPr lang="en-GB" dirty="0" smtClean="0"/>
          </a:p>
          <a:p>
            <a:pPr lvl="1"/>
            <a:r>
              <a:rPr lang="en-GB" dirty="0" smtClean="0"/>
              <a:t>Slave :</a:t>
            </a:r>
          </a:p>
          <a:p>
            <a:pPr lvl="2"/>
            <a:r>
              <a:rPr lang="en-GB" dirty="0" err="1" smtClean="0">
                <a:hlinkClick r:id="rId5" action="ppaction://hlinkfile"/>
              </a:rPr>
              <a:t>slave.h</a:t>
            </a:r>
            <a:endParaRPr lang="en-GB" dirty="0" smtClean="0"/>
          </a:p>
          <a:p>
            <a:pPr lvl="2"/>
            <a:r>
              <a:rPr lang="en-GB" dirty="0" smtClean="0">
                <a:hlinkClick r:id="rId6" action="ppaction://hlinkfile"/>
              </a:rPr>
              <a:t>slave.cpp</a:t>
            </a:r>
            <a:endParaRPr lang="en-GB" dirty="0" smtClean="0"/>
          </a:p>
          <a:p>
            <a:pPr lvl="1"/>
            <a:r>
              <a:rPr lang="en-GB" dirty="0" smtClean="0"/>
              <a:t>Master:</a:t>
            </a:r>
          </a:p>
          <a:p>
            <a:pPr lvl="2"/>
            <a:r>
              <a:rPr lang="en-GB" dirty="0" err="1" smtClean="0">
                <a:hlinkClick r:id="rId7" action="ppaction://hlinkfile"/>
              </a:rPr>
              <a:t>master.h</a:t>
            </a:r>
            <a:endParaRPr lang="en-GB" dirty="0" smtClean="0"/>
          </a:p>
          <a:p>
            <a:pPr lvl="2"/>
            <a:r>
              <a:rPr lang="en-GB" dirty="0" smtClean="0">
                <a:hlinkClick r:id="rId8" action="ppaction://hlinkfile"/>
              </a:rPr>
              <a:t>master.cpp</a:t>
            </a:r>
            <a:endParaRPr lang="en-GB" dirty="0" smtClean="0"/>
          </a:p>
          <a:p>
            <a:pPr lvl="1"/>
            <a:endParaRPr lang="en-GB" dirty="0" smtClean="0"/>
          </a:p>
          <a:p>
            <a:pPr lvl="2"/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2014" y="962978"/>
            <a:ext cx="8460606" cy="4797425"/>
          </a:xfrm>
        </p:spPr>
        <p:txBody>
          <a:bodyPr/>
          <a:lstStyle/>
          <a:p>
            <a:pPr marL="637222" lvl="1" indent="-365760"/>
            <a:r>
              <a:rPr lang="en-US" dirty="0" smtClean="0"/>
              <a:t>Modelling at RTL level + hands-on</a:t>
            </a:r>
          </a:p>
          <a:p>
            <a:pPr marL="637222" lvl="1" indent="-365760"/>
            <a:r>
              <a:rPr lang="en-US" dirty="0" smtClean="0"/>
              <a:t>The need for higher levels of abstraction:  why and how</a:t>
            </a:r>
          </a:p>
          <a:p>
            <a:pPr marL="637222" lvl="1" indent="-365760"/>
            <a:r>
              <a:rPr lang="en-US" dirty="0" smtClean="0"/>
              <a:t>Coffee break</a:t>
            </a:r>
          </a:p>
          <a:p>
            <a:pPr marL="637222" lvl="1" indent="-365760"/>
            <a:r>
              <a:rPr lang="en-US" dirty="0" smtClean="0"/>
              <a:t>TLM2 concepts: interfaces, sockets, coding styles</a:t>
            </a:r>
          </a:p>
          <a:p>
            <a:pPr marL="637222" lvl="1" indent="-365760"/>
            <a:r>
              <a:rPr lang="en-US" dirty="0" smtClean="0"/>
              <a:t>The loosely timed coding style + hands-on</a:t>
            </a:r>
          </a:p>
          <a:p>
            <a:pPr marL="637222" lvl="1" indent="-365760"/>
            <a:r>
              <a:rPr lang="en-US" dirty="0" smtClean="0"/>
              <a:t>Lunch</a:t>
            </a:r>
          </a:p>
          <a:p>
            <a:pPr marL="637222" lvl="1" indent="-365760"/>
            <a:r>
              <a:rPr lang="en-US" dirty="0" smtClean="0"/>
              <a:t>The approximately timed coding style + hands-on</a:t>
            </a:r>
          </a:p>
          <a:p>
            <a:pPr marL="637222" lvl="1" indent="-365760"/>
            <a:r>
              <a:rPr lang="en-US" dirty="0" smtClean="0">
                <a:solidFill>
                  <a:schemeClr val="accent1"/>
                </a:solidFill>
              </a:rPr>
              <a:t>Coffee break</a:t>
            </a:r>
          </a:p>
          <a:p>
            <a:pPr marL="637222" lvl="1" indent="-365760"/>
            <a:r>
              <a:rPr lang="en-US" dirty="0" smtClean="0"/>
              <a:t>Interconnect and architectural exploration + hands-on</a:t>
            </a:r>
          </a:p>
          <a:p>
            <a:pPr marL="637222" lvl="1" indent="-365760"/>
            <a:r>
              <a:rPr lang="en-US" dirty="0" smtClean="0"/>
              <a:t>ending notes: a real system, further information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2014" y="962978"/>
            <a:ext cx="8460606" cy="4797425"/>
          </a:xfrm>
        </p:spPr>
        <p:txBody>
          <a:bodyPr/>
          <a:lstStyle/>
          <a:p>
            <a:pPr marL="637222" lvl="1" indent="-365760"/>
            <a:r>
              <a:rPr lang="en-US" dirty="0" smtClean="0"/>
              <a:t>Modelling at RTL level + hands-on</a:t>
            </a:r>
          </a:p>
          <a:p>
            <a:pPr marL="637222" lvl="1" indent="-365760"/>
            <a:r>
              <a:rPr lang="en-US" dirty="0" smtClean="0"/>
              <a:t>The need for higher levels of abstraction:  why and how</a:t>
            </a:r>
          </a:p>
          <a:p>
            <a:pPr marL="637222" lvl="1" indent="-365760"/>
            <a:r>
              <a:rPr lang="en-US" dirty="0" smtClean="0"/>
              <a:t>Coffee break</a:t>
            </a:r>
          </a:p>
          <a:p>
            <a:pPr marL="637222" lvl="1" indent="-365760"/>
            <a:r>
              <a:rPr lang="en-US" dirty="0" smtClean="0"/>
              <a:t>TLM2 concepts: interfaces, sockets, coding styles</a:t>
            </a:r>
          </a:p>
          <a:p>
            <a:pPr marL="637222" lvl="1" indent="-365760"/>
            <a:r>
              <a:rPr lang="en-US" dirty="0" smtClean="0"/>
              <a:t>The loosely timed coding style + hands-on</a:t>
            </a:r>
          </a:p>
          <a:p>
            <a:pPr marL="637222" lvl="1" indent="-365760"/>
            <a:r>
              <a:rPr lang="en-US" dirty="0" smtClean="0"/>
              <a:t>Lunch</a:t>
            </a:r>
          </a:p>
          <a:p>
            <a:pPr marL="637222" lvl="1" indent="-365760"/>
            <a:r>
              <a:rPr lang="en-US" dirty="0" smtClean="0"/>
              <a:t>The approximately timed coding style + hands-on</a:t>
            </a:r>
          </a:p>
          <a:p>
            <a:pPr marL="637222" lvl="1" indent="-365760"/>
            <a:r>
              <a:rPr lang="en-US" dirty="0" smtClean="0"/>
              <a:t>Coffee break</a:t>
            </a:r>
          </a:p>
          <a:p>
            <a:pPr marL="637222" lvl="1" indent="-365760"/>
            <a:r>
              <a:rPr lang="en-US" dirty="0" smtClean="0">
                <a:solidFill>
                  <a:schemeClr val="accent1"/>
                </a:solidFill>
              </a:rPr>
              <a:t>Interconnect and architectural exploration + hands-on</a:t>
            </a:r>
          </a:p>
          <a:p>
            <a:pPr marL="637222" lvl="1" indent="-365760"/>
            <a:r>
              <a:rPr lang="en-US" dirty="0" smtClean="0"/>
              <a:t>ending notes: a real system, further information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Modelling interconnect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A bus model: basically containing one or more initiators and one or more targets, passing transactions from target to initiator.</a:t>
            </a:r>
          </a:p>
          <a:p>
            <a:pPr lvl="1"/>
            <a:r>
              <a:rPr lang="en-GB" dirty="0" smtClean="0"/>
              <a:t>A TLM2 interconnect model easily be </a:t>
            </a:r>
            <a:r>
              <a:rPr lang="en-GB" dirty="0" err="1" smtClean="0"/>
              <a:t>parametrised</a:t>
            </a:r>
            <a:r>
              <a:rPr lang="en-GB" dirty="0" smtClean="0"/>
              <a:t> to match a specific memory-mapped bus protocol (AHB, AXI, OCP, ...) by setting the correct timing parameters and limiting the amount of pending transactions.</a:t>
            </a:r>
          </a:p>
          <a:p>
            <a:pPr lvl="1"/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 example bus model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From example8</a:t>
            </a:r>
          </a:p>
          <a:p>
            <a:pPr lvl="1"/>
            <a:r>
              <a:rPr lang="en-GB" dirty="0" smtClean="0"/>
              <a:t>Bus model </a:t>
            </a:r>
          </a:p>
          <a:p>
            <a:pPr lvl="2"/>
            <a:r>
              <a:rPr lang="en-GB" dirty="0" err="1" smtClean="0">
                <a:hlinkClick r:id="rId2" action="ppaction://hlinkfile"/>
              </a:rPr>
              <a:t>bus.h</a:t>
            </a:r>
            <a:endParaRPr lang="en-GB" dirty="0" smtClean="0"/>
          </a:p>
          <a:p>
            <a:pPr lvl="1"/>
            <a:r>
              <a:rPr lang="en-GB" dirty="0" smtClean="0"/>
              <a:t>Connectivity defined in top</a:t>
            </a:r>
          </a:p>
          <a:p>
            <a:pPr lvl="2"/>
            <a:r>
              <a:rPr lang="en-GB" dirty="0" smtClean="0">
                <a:hlinkClick r:id="rId3" action="ppaction://hlinkfile"/>
              </a:rPr>
              <a:t>top.cpp</a:t>
            </a:r>
            <a:endParaRPr lang="en-GB" dirty="0" smtClean="0"/>
          </a:p>
          <a:p>
            <a:pPr lvl="2"/>
            <a:r>
              <a:rPr lang="en-GB" dirty="0" err="1" smtClean="0">
                <a:hlinkClick r:id="rId4" action="ppaction://hlinkfile"/>
              </a:rPr>
              <a:t>top.h</a:t>
            </a:r>
            <a:endParaRPr lang="en-GB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Architecture exploration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93069" y="2752243"/>
            <a:ext cx="1597794" cy="18673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/>
              <a:t>Master</a:t>
            </a:r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6623485" y="879552"/>
            <a:ext cx="1597794" cy="1926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Slave1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3566281" y="3007323"/>
            <a:ext cx="1164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400" smtClean="0">
              <a:latin typeface="Courier New" pitchFamily="49" charset="0"/>
              <a:cs typeface="Courier New" pitchFamily="49" charset="0"/>
            </a:endParaRPr>
          </a:p>
          <a:p>
            <a:endParaRPr lang="en-GB" sz="14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08934" y="3327252"/>
            <a:ext cx="1264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latin typeface="Courier New" pitchFamily="49" charset="0"/>
                <a:cs typeface="Courier New" pitchFamily="49" charset="0"/>
              </a:rPr>
              <a:t>initiator</a:t>
            </a:r>
            <a:endParaRPr lang="en-GB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Down Arrow 16"/>
          <p:cNvSpPr/>
          <p:nvPr/>
        </p:nvSpPr>
        <p:spPr>
          <a:xfrm>
            <a:off x="4539343" y="2645229"/>
            <a:ext cx="446314" cy="2634342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Down Arrow 17"/>
          <p:cNvSpPr/>
          <p:nvPr/>
        </p:nvSpPr>
        <p:spPr>
          <a:xfrm rot="10800000">
            <a:off x="4539352" y="1502230"/>
            <a:ext cx="446314" cy="2634342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6699685" y="4548038"/>
            <a:ext cx="1597794" cy="1926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SlaveN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 rot="5400000">
            <a:off x="7086599" y="3548743"/>
            <a:ext cx="74022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 smtClean="0">
                <a:latin typeface="Gill Sans MT"/>
                <a:cs typeface="Gill Sans MT"/>
              </a:rPr>
              <a:t>...</a:t>
            </a:r>
            <a:endParaRPr lang="en-GB" sz="2600" dirty="0">
              <a:latin typeface="Gill Sans MT"/>
              <a:cs typeface="Gill Sans MT"/>
            </a:endParaRPr>
          </a:p>
        </p:txBody>
      </p:sp>
      <p:cxnSp>
        <p:nvCxnSpPr>
          <p:cNvPr id="22" name="Elbow Connector 21"/>
          <p:cNvCxnSpPr>
            <a:stCxn id="7" idx="3"/>
          </p:cNvCxnSpPr>
          <p:nvPr/>
        </p:nvCxnSpPr>
        <p:spPr>
          <a:xfrm>
            <a:off x="3090863" y="3685894"/>
            <a:ext cx="1535566" cy="436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858022" y="3730025"/>
            <a:ext cx="877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latin typeface="Courier New" pitchFamily="49" charset="0"/>
                <a:cs typeface="Courier New" pitchFamily="49" charset="0"/>
              </a:rPr>
              <a:t>target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15960" y="2499938"/>
            <a:ext cx="1264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latin typeface="Courier New" pitchFamily="49" charset="0"/>
                <a:cs typeface="Courier New" pitchFamily="49" charset="0"/>
              </a:rPr>
              <a:t>initiator</a:t>
            </a:r>
            <a:endParaRPr lang="en-GB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70388" y="4252587"/>
            <a:ext cx="1264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latin typeface="Courier New" pitchFamily="49" charset="0"/>
                <a:cs typeface="Courier New" pitchFamily="49" charset="0"/>
              </a:rPr>
              <a:t>initiator</a:t>
            </a:r>
            <a:endParaRPr lang="en-GB" sz="14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29" name="Elbow Connector 28"/>
          <p:cNvCxnSpPr>
            <a:endCxn id="8" idx="1"/>
          </p:cNvCxnSpPr>
          <p:nvPr/>
        </p:nvCxnSpPr>
        <p:spPr>
          <a:xfrm flipV="1">
            <a:off x="4887686" y="1842880"/>
            <a:ext cx="1735799" cy="62817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endCxn id="19" idx="1"/>
          </p:cNvCxnSpPr>
          <p:nvPr/>
        </p:nvCxnSpPr>
        <p:spPr>
          <a:xfrm>
            <a:off x="4876800" y="4593771"/>
            <a:ext cx="1822885" cy="91759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926311" y="5547939"/>
            <a:ext cx="877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latin typeface="Courier New" pitchFamily="49" charset="0"/>
                <a:cs typeface="Courier New" pitchFamily="49" charset="0"/>
              </a:rPr>
              <a:t>target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839258" y="1520225"/>
            <a:ext cx="877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latin typeface="Courier New" pitchFamily="49" charset="0"/>
                <a:cs typeface="Courier New" pitchFamily="49" charset="0"/>
              </a:rPr>
              <a:t>target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Architecture exploration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93069" y="2752243"/>
            <a:ext cx="1597794" cy="18673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/>
              <a:t>Master</a:t>
            </a:r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6623485" y="879552"/>
            <a:ext cx="1597794" cy="1926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Slave1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3566281" y="3007323"/>
            <a:ext cx="1164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400" smtClean="0">
              <a:latin typeface="Courier New" pitchFamily="49" charset="0"/>
              <a:cs typeface="Courier New" pitchFamily="49" charset="0"/>
            </a:endParaRPr>
          </a:p>
          <a:p>
            <a:endParaRPr lang="en-GB" sz="14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08934" y="3327252"/>
            <a:ext cx="1264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latin typeface="Courier New" pitchFamily="49" charset="0"/>
                <a:cs typeface="Courier New" pitchFamily="49" charset="0"/>
              </a:rPr>
              <a:t>initiator</a:t>
            </a:r>
            <a:endParaRPr lang="en-GB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Down Arrow 16"/>
          <p:cNvSpPr/>
          <p:nvPr/>
        </p:nvSpPr>
        <p:spPr>
          <a:xfrm>
            <a:off x="4539343" y="2645229"/>
            <a:ext cx="446314" cy="2634342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Down Arrow 17"/>
          <p:cNvSpPr/>
          <p:nvPr/>
        </p:nvSpPr>
        <p:spPr>
          <a:xfrm rot="10800000">
            <a:off x="4539352" y="1502230"/>
            <a:ext cx="446314" cy="2634342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6699685" y="4548038"/>
            <a:ext cx="1597794" cy="1926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SlaveN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 rot="5400000">
            <a:off x="7086599" y="3548743"/>
            <a:ext cx="74022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 smtClean="0">
                <a:latin typeface="Gill Sans MT"/>
                <a:cs typeface="Gill Sans MT"/>
              </a:rPr>
              <a:t>...</a:t>
            </a:r>
            <a:endParaRPr lang="en-GB" sz="2600" dirty="0">
              <a:latin typeface="Gill Sans MT"/>
              <a:cs typeface="Gill Sans MT"/>
            </a:endParaRPr>
          </a:p>
        </p:txBody>
      </p:sp>
      <p:cxnSp>
        <p:nvCxnSpPr>
          <p:cNvPr id="22" name="Elbow Connector 21"/>
          <p:cNvCxnSpPr>
            <a:stCxn id="7" idx="3"/>
          </p:cNvCxnSpPr>
          <p:nvPr/>
        </p:nvCxnSpPr>
        <p:spPr>
          <a:xfrm>
            <a:off x="3090863" y="3685894"/>
            <a:ext cx="1535566" cy="436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858022" y="3730025"/>
            <a:ext cx="877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latin typeface="Courier New" pitchFamily="49" charset="0"/>
                <a:cs typeface="Courier New" pitchFamily="49" charset="0"/>
              </a:rPr>
              <a:t>target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15960" y="2499938"/>
            <a:ext cx="1264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latin typeface="Courier New" pitchFamily="49" charset="0"/>
                <a:cs typeface="Courier New" pitchFamily="49" charset="0"/>
              </a:rPr>
              <a:t>initiator</a:t>
            </a:r>
            <a:endParaRPr lang="en-GB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70388" y="4252587"/>
            <a:ext cx="1264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latin typeface="Courier New" pitchFamily="49" charset="0"/>
                <a:cs typeface="Courier New" pitchFamily="49" charset="0"/>
              </a:rPr>
              <a:t>initiator</a:t>
            </a:r>
            <a:endParaRPr lang="en-GB" sz="14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29" name="Elbow Connector 28"/>
          <p:cNvCxnSpPr>
            <a:endCxn id="8" idx="1"/>
          </p:cNvCxnSpPr>
          <p:nvPr/>
        </p:nvCxnSpPr>
        <p:spPr>
          <a:xfrm flipV="1">
            <a:off x="4887686" y="1842880"/>
            <a:ext cx="1735799" cy="62817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endCxn id="19" idx="1"/>
          </p:cNvCxnSpPr>
          <p:nvPr/>
        </p:nvCxnSpPr>
        <p:spPr>
          <a:xfrm>
            <a:off x="4876800" y="4593771"/>
            <a:ext cx="1822885" cy="91759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926311" y="5547939"/>
            <a:ext cx="877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latin typeface="Courier New" pitchFamily="49" charset="0"/>
                <a:cs typeface="Courier New" pitchFamily="49" charset="0"/>
              </a:rPr>
              <a:t>target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839258" y="1520225"/>
            <a:ext cx="877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latin typeface="Courier New" pitchFamily="49" charset="0"/>
                <a:cs typeface="Courier New" pitchFamily="49" charset="0"/>
              </a:rPr>
              <a:t>target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65714" y="2340428"/>
            <a:ext cx="3309257" cy="209288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GB" sz="2600" dirty="0" smtClean="0">
                <a:latin typeface="Gill Sans MT"/>
                <a:cs typeface="Gill Sans MT"/>
              </a:rPr>
              <a:t>Number of slaves ?</a:t>
            </a:r>
          </a:p>
          <a:p>
            <a:r>
              <a:rPr lang="en-GB" sz="2600" dirty="0" err="1" smtClean="0">
                <a:latin typeface="Gill Sans MT"/>
                <a:cs typeface="Gill Sans MT"/>
              </a:rPr>
              <a:t>Buswidth</a:t>
            </a:r>
            <a:r>
              <a:rPr lang="en-GB" sz="2600" dirty="0" smtClean="0">
                <a:latin typeface="Gill Sans MT"/>
                <a:cs typeface="Gill Sans MT"/>
              </a:rPr>
              <a:t> ?</a:t>
            </a:r>
          </a:p>
          <a:p>
            <a:r>
              <a:rPr lang="en-GB" sz="2600" dirty="0" smtClean="0">
                <a:latin typeface="Gill Sans MT"/>
                <a:cs typeface="Gill Sans MT"/>
              </a:rPr>
              <a:t>Bus speed ?</a:t>
            </a:r>
          </a:p>
          <a:p>
            <a:r>
              <a:rPr lang="en-GB" sz="2600" dirty="0" smtClean="0">
                <a:latin typeface="Gill Sans MT"/>
                <a:cs typeface="Gill Sans MT"/>
              </a:rPr>
              <a:t>Slave speed ?</a:t>
            </a:r>
          </a:p>
          <a:p>
            <a:r>
              <a:rPr lang="en-GB" sz="2600" dirty="0" smtClean="0">
                <a:latin typeface="Gill Sans MT"/>
                <a:cs typeface="Gill Sans MT"/>
              </a:rPr>
              <a:t>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Master behaviour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Behaviour after reset:</a:t>
            </a:r>
          </a:p>
          <a:p>
            <a:pPr marL="550862" lvl="1" indent="-457200">
              <a:buFont typeface="+mj-lt"/>
              <a:buAutoNum type="arabicPeriod"/>
            </a:pPr>
            <a:r>
              <a:rPr lang="en-GB" dirty="0" smtClean="0"/>
              <a:t>Count 50 cycles</a:t>
            </a:r>
          </a:p>
          <a:p>
            <a:pPr marL="550862" lvl="1" indent="-457200">
              <a:buFont typeface="+mj-lt"/>
              <a:buAutoNum type="arabicPeriod"/>
            </a:pPr>
            <a:r>
              <a:rPr lang="en-GB" dirty="0" smtClean="0"/>
              <a:t>Start slave</a:t>
            </a:r>
          </a:p>
          <a:p>
            <a:pPr marL="550862" lvl="1" indent="-457200">
              <a:buFont typeface="+mj-lt"/>
              <a:buAutoNum type="arabicPeriod"/>
            </a:pPr>
            <a:r>
              <a:rPr lang="en-GB" dirty="0" smtClean="0"/>
              <a:t>Wait until slave is ready</a:t>
            </a:r>
          </a:p>
          <a:p>
            <a:pPr marL="550862" lvl="1" indent="-457200">
              <a:buFont typeface="+mj-lt"/>
              <a:buAutoNum type="arabicPeriod"/>
            </a:pPr>
            <a:r>
              <a:rPr lang="en-GB" dirty="0" smtClean="0"/>
              <a:t>Repeat 5 times</a:t>
            </a:r>
          </a:p>
          <a:p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Architecture exploration hands-on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From example9:</a:t>
            </a:r>
          </a:p>
          <a:p>
            <a:pPr lvl="1"/>
            <a:r>
              <a:rPr lang="en-GB" dirty="0" smtClean="0"/>
              <a:t>Investigate impact of number of slaves, bus width and bus timing parameters on total time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2014" y="962978"/>
            <a:ext cx="8460606" cy="4797425"/>
          </a:xfrm>
        </p:spPr>
        <p:txBody>
          <a:bodyPr/>
          <a:lstStyle/>
          <a:p>
            <a:pPr marL="637222" lvl="1" indent="-365760"/>
            <a:r>
              <a:rPr lang="en-US" dirty="0" smtClean="0"/>
              <a:t>Modelling at RTL level + hands-on</a:t>
            </a:r>
          </a:p>
          <a:p>
            <a:pPr marL="637222" lvl="1" indent="-365760"/>
            <a:r>
              <a:rPr lang="en-US" dirty="0" smtClean="0"/>
              <a:t>The need for higher levels of abstraction:  why and how</a:t>
            </a:r>
          </a:p>
          <a:p>
            <a:pPr marL="637222" lvl="1" indent="-365760"/>
            <a:r>
              <a:rPr lang="en-US" dirty="0" smtClean="0"/>
              <a:t>Coffee break</a:t>
            </a:r>
          </a:p>
          <a:p>
            <a:pPr marL="637222" lvl="1" indent="-365760"/>
            <a:r>
              <a:rPr lang="en-US" dirty="0" smtClean="0"/>
              <a:t>TLM2 concepts: interfaces, sockets, coding styles</a:t>
            </a:r>
          </a:p>
          <a:p>
            <a:pPr marL="637222" lvl="1" indent="-365760"/>
            <a:r>
              <a:rPr lang="en-US" dirty="0" smtClean="0"/>
              <a:t>The loosely timed coding style + hands-on</a:t>
            </a:r>
          </a:p>
          <a:p>
            <a:pPr marL="637222" lvl="1" indent="-365760"/>
            <a:r>
              <a:rPr lang="en-US" dirty="0" smtClean="0"/>
              <a:t>Lunch</a:t>
            </a:r>
          </a:p>
          <a:p>
            <a:pPr marL="637222" lvl="1" indent="-365760"/>
            <a:r>
              <a:rPr lang="en-US" dirty="0" smtClean="0"/>
              <a:t>The approximately timed coding style + hands-on</a:t>
            </a:r>
          </a:p>
          <a:p>
            <a:pPr marL="637222" lvl="1" indent="-365760"/>
            <a:r>
              <a:rPr lang="en-US" dirty="0" smtClean="0"/>
              <a:t>Coffee break</a:t>
            </a:r>
          </a:p>
          <a:p>
            <a:pPr marL="637222" lvl="1" indent="-365760"/>
            <a:r>
              <a:rPr lang="en-US" dirty="0" smtClean="0"/>
              <a:t>Interconnect and architectural exploration + hands-on</a:t>
            </a:r>
          </a:p>
          <a:p>
            <a:pPr marL="637222" lvl="1" indent="-365760"/>
            <a:r>
              <a:rPr lang="en-US" dirty="0" smtClean="0">
                <a:solidFill>
                  <a:schemeClr val="accent1"/>
                </a:solidFill>
              </a:rPr>
              <a:t>ending notes: a real system, further information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A real system: a wireless baseband system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170" name="AutoShape 2" descr="docs/presentations/201204_PTW/cobra_v5_platform_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" name="Picture 5" descr="cobra_v5_platform_diagra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4086" y="1276923"/>
            <a:ext cx="8389398" cy="46320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Quantum keeper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Convenience utility to manage the amount of temporal decoupling (in </a:t>
            </a:r>
            <a:r>
              <a:rPr lang="en-GB" dirty="0" err="1" smtClean="0"/>
              <a:t>tlm_utils</a:t>
            </a:r>
            <a:r>
              <a:rPr lang="en-GB" dirty="0" smtClean="0"/>
              <a:t> namespace)</a:t>
            </a:r>
          </a:p>
          <a:p>
            <a:pPr lvl="1"/>
            <a:r>
              <a:rPr lang="en-GB" dirty="0" smtClean="0"/>
              <a:t>Class </a:t>
            </a:r>
            <a:r>
              <a:rPr lang="en-GB" dirty="0" err="1" smtClean="0"/>
              <a:t>tlm_quantum_keeper</a:t>
            </a:r>
            <a:endParaRPr lang="en-GB" dirty="0" smtClean="0"/>
          </a:p>
          <a:p>
            <a:pPr lvl="2"/>
            <a:r>
              <a:rPr lang="en-GB" dirty="0" smtClean="0"/>
              <a:t>Static void </a:t>
            </a:r>
            <a:r>
              <a:rPr lang="en-GB" dirty="0" err="1" smtClean="0"/>
              <a:t>set_global_quantum</a:t>
            </a:r>
            <a:r>
              <a:rPr lang="en-GB" dirty="0" smtClean="0"/>
              <a:t>(const </a:t>
            </a:r>
            <a:r>
              <a:rPr lang="en-GB" dirty="0" err="1" smtClean="0"/>
              <a:t>sc_time</a:t>
            </a:r>
            <a:r>
              <a:rPr lang="en-GB" dirty="0" smtClean="0"/>
              <a:t>&amp;)</a:t>
            </a:r>
          </a:p>
          <a:p>
            <a:pPr lvl="3"/>
            <a:r>
              <a:rPr lang="en-GB" dirty="0" smtClean="0"/>
              <a:t>Set time processes can run ahead</a:t>
            </a:r>
          </a:p>
          <a:p>
            <a:pPr lvl="2"/>
            <a:r>
              <a:rPr lang="en-GB" dirty="0" smtClean="0"/>
              <a:t>void inc(const </a:t>
            </a:r>
            <a:r>
              <a:rPr lang="en-GB" dirty="0" err="1" smtClean="0"/>
              <a:t>sc_time</a:t>
            </a:r>
            <a:r>
              <a:rPr lang="en-GB" dirty="0" smtClean="0"/>
              <a:t>&amp;),void set(const </a:t>
            </a:r>
            <a:r>
              <a:rPr lang="en-GB" dirty="0" err="1" smtClean="0"/>
              <a:t>sc_time</a:t>
            </a:r>
            <a:r>
              <a:rPr lang="en-GB" dirty="0" smtClean="0"/>
              <a:t>&amp;)</a:t>
            </a:r>
          </a:p>
          <a:p>
            <a:pPr lvl="3"/>
            <a:r>
              <a:rPr lang="en-GB" dirty="0" smtClean="0"/>
              <a:t>Increment local time, set local time</a:t>
            </a:r>
          </a:p>
          <a:p>
            <a:pPr lvl="2"/>
            <a:r>
              <a:rPr lang="en-GB" dirty="0" err="1" smtClean="0"/>
              <a:t>sc_time</a:t>
            </a:r>
            <a:r>
              <a:rPr lang="en-GB" dirty="0" smtClean="0"/>
              <a:t> </a:t>
            </a:r>
            <a:r>
              <a:rPr lang="en-GB" dirty="0" err="1" smtClean="0"/>
              <a:t>get_local_time</a:t>
            </a:r>
            <a:r>
              <a:rPr lang="en-GB" dirty="0" smtClean="0"/>
              <a:t>(), </a:t>
            </a:r>
            <a:r>
              <a:rPr lang="en-GB" dirty="0" err="1" smtClean="0"/>
              <a:t>sc_time</a:t>
            </a:r>
            <a:r>
              <a:rPr lang="en-GB" dirty="0" smtClean="0"/>
              <a:t> </a:t>
            </a:r>
            <a:r>
              <a:rPr lang="en-GB" dirty="0" err="1" smtClean="0"/>
              <a:t>get_current_time</a:t>
            </a:r>
            <a:r>
              <a:rPr lang="en-GB" dirty="0" smtClean="0"/>
              <a:t>()</a:t>
            </a:r>
          </a:p>
          <a:p>
            <a:pPr lvl="3"/>
            <a:r>
              <a:rPr lang="en-GB" dirty="0" smtClean="0"/>
              <a:t>Get local time offset, Get  total time</a:t>
            </a:r>
          </a:p>
          <a:p>
            <a:pPr lvl="2"/>
            <a:r>
              <a:rPr lang="en-GB" dirty="0" err="1" smtClean="0"/>
              <a:t>bool</a:t>
            </a:r>
            <a:r>
              <a:rPr lang="en-GB" dirty="0" smtClean="0"/>
              <a:t> </a:t>
            </a:r>
            <a:r>
              <a:rPr lang="en-GB" dirty="0" err="1" smtClean="0"/>
              <a:t>need_sync</a:t>
            </a:r>
            <a:r>
              <a:rPr lang="en-GB" dirty="0" smtClean="0"/>
              <a:t>()</a:t>
            </a:r>
          </a:p>
          <a:p>
            <a:pPr lvl="3"/>
            <a:r>
              <a:rPr lang="en-GB" dirty="0" smtClean="0"/>
              <a:t>Local time offset exceeds quantum, sync needed</a:t>
            </a:r>
          </a:p>
          <a:p>
            <a:pPr lvl="2"/>
            <a:r>
              <a:rPr lang="en-GB" dirty="0" smtClean="0"/>
              <a:t>void sync()</a:t>
            </a:r>
          </a:p>
          <a:p>
            <a:pPr lvl="3"/>
            <a:r>
              <a:rPr lang="en-GB" dirty="0" smtClean="0"/>
              <a:t>Yield, i.e. wait until </a:t>
            </a:r>
            <a:r>
              <a:rPr lang="en-GB" dirty="0" err="1" smtClean="0"/>
              <a:t>systemC</a:t>
            </a:r>
            <a:r>
              <a:rPr lang="en-GB" dirty="0" smtClean="0"/>
              <a:t> time catches up</a:t>
            </a:r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Payload event queue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Convenience utility for managing events associated with a transaction (in </a:t>
            </a:r>
            <a:r>
              <a:rPr lang="en-GB" dirty="0" err="1" smtClean="0"/>
              <a:t>tlm_utils</a:t>
            </a:r>
            <a:r>
              <a:rPr lang="en-GB" dirty="0" smtClean="0"/>
              <a:t> namespace)</a:t>
            </a:r>
          </a:p>
          <a:p>
            <a:pPr lvl="1"/>
            <a:r>
              <a:rPr lang="en-GB" dirty="0" err="1" smtClean="0"/>
              <a:t>Templated</a:t>
            </a:r>
            <a:r>
              <a:rPr lang="en-GB" dirty="0" smtClean="0"/>
              <a:t> with transaction type (typically </a:t>
            </a:r>
            <a:r>
              <a:rPr lang="en-GB" dirty="0" err="1" smtClean="0"/>
              <a:t>tlm_generic_payload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Two types :</a:t>
            </a:r>
          </a:p>
          <a:p>
            <a:pPr lvl="2"/>
            <a:r>
              <a:rPr lang="en-GB" dirty="0" smtClean="0"/>
              <a:t>Class </a:t>
            </a:r>
            <a:r>
              <a:rPr lang="en-GB" dirty="0" err="1" smtClean="0"/>
              <a:t>peq_with_get</a:t>
            </a:r>
            <a:endParaRPr lang="en-GB" dirty="0" smtClean="0"/>
          </a:p>
          <a:p>
            <a:pPr lvl="2"/>
            <a:r>
              <a:rPr lang="en-GB" dirty="0" smtClean="0"/>
              <a:t>Class </a:t>
            </a:r>
            <a:r>
              <a:rPr lang="en-GB" dirty="0" err="1" smtClean="0"/>
              <a:t>peq_with_cb</a:t>
            </a:r>
            <a:endParaRPr lang="en-GB" dirty="0" smtClean="0"/>
          </a:p>
          <a:p>
            <a:pPr lvl="2">
              <a:buNone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Payload event queue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err="1" smtClean="0"/>
              <a:t>peq_with_get</a:t>
            </a:r>
            <a:r>
              <a:rPr lang="en-GB" dirty="0" smtClean="0"/>
              <a:t>:</a:t>
            </a:r>
          </a:p>
          <a:p>
            <a:pPr lvl="2"/>
            <a:r>
              <a:rPr lang="en-GB" dirty="0" smtClean="0"/>
              <a:t>notify(TRANS &amp;, const </a:t>
            </a:r>
            <a:r>
              <a:rPr lang="en-GB" dirty="0" err="1" smtClean="0"/>
              <a:t>sc_time</a:t>
            </a:r>
            <a:r>
              <a:rPr lang="en-GB" dirty="0" smtClean="0"/>
              <a:t>&amp;) puts the event and the transaction on the queue to occur after the specified time</a:t>
            </a:r>
          </a:p>
          <a:p>
            <a:pPr lvl="2"/>
            <a:r>
              <a:rPr lang="en-GB" dirty="0" err="1" smtClean="0"/>
              <a:t>sc_event</a:t>
            </a:r>
            <a:r>
              <a:rPr lang="en-GB" dirty="0" smtClean="0"/>
              <a:t>&amp; </a:t>
            </a:r>
            <a:r>
              <a:rPr lang="en-GB" dirty="0" err="1" smtClean="0"/>
              <a:t>get_event</a:t>
            </a:r>
            <a:r>
              <a:rPr lang="en-GB" dirty="0" smtClean="0"/>
              <a:t>() returns event that will trigger</a:t>
            </a:r>
          </a:p>
          <a:p>
            <a:pPr lvl="2"/>
            <a:r>
              <a:rPr lang="en-GB" dirty="0" smtClean="0"/>
              <a:t>TRANS* </a:t>
            </a:r>
            <a:r>
              <a:rPr lang="en-GB" dirty="0" err="1" smtClean="0"/>
              <a:t>get_next_transaction</a:t>
            </a:r>
            <a:r>
              <a:rPr lang="en-GB" dirty="0" smtClean="0"/>
              <a:t>() returns transaction, or 0 if none</a:t>
            </a:r>
          </a:p>
          <a:p>
            <a:pPr lvl="1"/>
            <a:r>
              <a:rPr lang="en-GB" dirty="0" smtClean="0"/>
              <a:t>Class </a:t>
            </a:r>
            <a:r>
              <a:rPr lang="en-GB" dirty="0" err="1" smtClean="0"/>
              <a:t>peq_with_cb_and_phase</a:t>
            </a:r>
            <a:endParaRPr lang="en-GB" dirty="0" smtClean="0"/>
          </a:p>
          <a:p>
            <a:pPr lvl="2"/>
            <a:r>
              <a:rPr lang="en-GB" dirty="0" err="1" smtClean="0"/>
              <a:t>Callback</a:t>
            </a:r>
            <a:r>
              <a:rPr lang="en-GB" dirty="0" smtClean="0"/>
              <a:t> </a:t>
            </a:r>
            <a:r>
              <a:rPr lang="en-GB" dirty="0" err="1" smtClean="0"/>
              <a:t>cb</a:t>
            </a:r>
            <a:r>
              <a:rPr lang="en-GB" dirty="0" smtClean="0"/>
              <a:t> registered in constructor</a:t>
            </a:r>
          </a:p>
          <a:p>
            <a:pPr lvl="2"/>
            <a:r>
              <a:rPr lang="en-GB" dirty="0" smtClean="0"/>
              <a:t>notify(TRANS&amp;, PHASE&amp;, const </a:t>
            </a:r>
            <a:r>
              <a:rPr lang="en-GB" dirty="0" err="1" smtClean="0"/>
              <a:t>sc_time</a:t>
            </a:r>
            <a:r>
              <a:rPr lang="en-GB" dirty="0" smtClean="0"/>
              <a:t>&amp;) puts event with associated transaction and phase in queue</a:t>
            </a:r>
          </a:p>
          <a:p>
            <a:pPr lvl="2"/>
            <a:r>
              <a:rPr lang="en-GB" dirty="0" err="1" smtClean="0"/>
              <a:t>cb</a:t>
            </a:r>
            <a:r>
              <a:rPr lang="en-GB" dirty="0" smtClean="0"/>
              <a:t>(TRANS&amp;, PHASE&amp;) gets called when event occurs</a:t>
            </a:r>
          </a:p>
          <a:p>
            <a:pPr lvl="2"/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Additional resources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accellera</a:t>
            </a:r>
            <a:r>
              <a:rPr lang="en-US" dirty="0" smtClean="0"/>
              <a:t> website (www.accellera.org): </a:t>
            </a:r>
          </a:p>
          <a:p>
            <a:pPr lvl="1"/>
            <a:r>
              <a:rPr lang="en-US" dirty="0" smtClean="0"/>
              <a:t>Former systemc.org</a:t>
            </a:r>
          </a:p>
          <a:p>
            <a:pPr lvl="1"/>
            <a:r>
              <a:rPr lang="en-US" dirty="0" smtClean="0"/>
              <a:t>Open source </a:t>
            </a:r>
            <a:r>
              <a:rPr lang="en-US" dirty="0" err="1" smtClean="0"/>
              <a:t>systemC</a:t>
            </a:r>
            <a:r>
              <a:rPr lang="en-US" dirty="0" smtClean="0"/>
              <a:t> and TLM2 reference implementations</a:t>
            </a:r>
          </a:p>
          <a:p>
            <a:pPr lvl="2"/>
            <a:r>
              <a:rPr lang="en-US" dirty="0" smtClean="0"/>
              <a:t>Including examples on approximately and loosely timed coding</a:t>
            </a:r>
          </a:p>
          <a:p>
            <a:pPr lvl="1"/>
            <a:r>
              <a:rPr lang="en-US" dirty="0" smtClean="0"/>
              <a:t>Video tutorials</a:t>
            </a:r>
          </a:p>
          <a:p>
            <a:pPr lvl="1"/>
            <a:r>
              <a:rPr lang="en-US" dirty="0" smtClean="0"/>
              <a:t>The </a:t>
            </a:r>
            <a:r>
              <a:rPr lang="en-US" dirty="0" err="1" smtClean="0"/>
              <a:t>systemC</a:t>
            </a:r>
            <a:r>
              <a:rPr lang="en-US" dirty="0" smtClean="0"/>
              <a:t> and TLM2 language reference manual (IEEE standard 1666-2011)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Implementation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346494"/>
            <a:ext cx="7239000" cy="4797425"/>
          </a:xfrm>
        </p:spPr>
        <p:txBody>
          <a:bodyPr/>
          <a:lstStyle/>
          <a:p>
            <a:r>
              <a:rPr lang="en-GB" dirty="0" smtClean="0"/>
              <a:t>example1</a:t>
            </a:r>
          </a:p>
          <a:p>
            <a:pPr lvl="1"/>
            <a:r>
              <a:rPr lang="en-GB" dirty="0" err="1" smtClean="0"/>
              <a:t>Toplevel</a:t>
            </a:r>
            <a:endParaRPr lang="en-GB" dirty="0" smtClean="0"/>
          </a:p>
          <a:p>
            <a:pPr lvl="2"/>
            <a:r>
              <a:rPr lang="en-GB" dirty="0" err="1" smtClean="0">
                <a:hlinkClick r:id="rId2" action="ppaction://hlinkfile"/>
              </a:rPr>
              <a:t>top.h</a:t>
            </a:r>
            <a:endParaRPr lang="en-GB" dirty="0" smtClean="0"/>
          </a:p>
          <a:p>
            <a:pPr lvl="2"/>
            <a:r>
              <a:rPr lang="en-GB" dirty="0" smtClean="0">
                <a:hlinkClick r:id="rId3" action="ppaction://hlinkfile"/>
              </a:rPr>
              <a:t>top.cpp</a:t>
            </a:r>
            <a:endParaRPr lang="en-GB" dirty="0" smtClean="0"/>
          </a:p>
          <a:p>
            <a:pPr lvl="1"/>
            <a:r>
              <a:rPr lang="en-GB" dirty="0" smtClean="0"/>
              <a:t>Slave : interface and implementation of the slave block</a:t>
            </a:r>
          </a:p>
          <a:p>
            <a:pPr lvl="2"/>
            <a:r>
              <a:rPr lang="en-GB" dirty="0" err="1" smtClean="0">
                <a:hlinkClick r:id="rId4" action="ppaction://hlinkfile"/>
              </a:rPr>
              <a:t>slave.h</a:t>
            </a:r>
            <a:endParaRPr lang="en-GB" dirty="0" smtClean="0"/>
          </a:p>
          <a:p>
            <a:pPr lvl="2"/>
            <a:r>
              <a:rPr lang="en-GB" dirty="0" smtClean="0">
                <a:hlinkClick r:id="rId5" action="ppaction://hlinkfile"/>
              </a:rPr>
              <a:t>slave.cpp</a:t>
            </a:r>
            <a:endParaRPr lang="en-GB" dirty="0" smtClean="0"/>
          </a:p>
          <a:p>
            <a:pPr lvl="1"/>
            <a:r>
              <a:rPr lang="en-GB" dirty="0" smtClean="0"/>
              <a:t>Master: interface and implementation of the master block</a:t>
            </a:r>
          </a:p>
          <a:p>
            <a:pPr lvl="2"/>
            <a:r>
              <a:rPr lang="en-GB" dirty="0" err="1" smtClean="0">
                <a:hlinkClick r:id="rId6" action="ppaction://hlinkfile"/>
              </a:rPr>
              <a:t>master.h</a:t>
            </a:r>
            <a:endParaRPr lang="en-GB" dirty="0" smtClean="0"/>
          </a:p>
          <a:p>
            <a:pPr lvl="2"/>
            <a:r>
              <a:rPr lang="en-GB" dirty="0" smtClean="0">
                <a:hlinkClick r:id="rId7" action="ppaction://hlinkfile"/>
              </a:rPr>
              <a:t>master.cpp</a:t>
            </a:r>
            <a:endParaRPr lang="en-GB" dirty="0" smtClean="0"/>
          </a:p>
          <a:p>
            <a:pPr lvl="2">
              <a:buNone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Hands-on : working with low level models		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328738"/>
            <a:ext cx="7239000" cy="4797425"/>
          </a:xfrm>
        </p:spPr>
        <p:txBody>
          <a:bodyPr/>
          <a:lstStyle/>
          <a:p>
            <a:r>
              <a:rPr lang="en-GB" dirty="0" smtClean="0"/>
              <a:t>Modify the example:</a:t>
            </a:r>
          </a:p>
          <a:p>
            <a:pPr lvl="1"/>
            <a:r>
              <a:rPr lang="en-GB" dirty="0" smtClean="0"/>
              <a:t>Make start signal a 12-bit wide unsigned integer</a:t>
            </a:r>
          </a:p>
          <a:p>
            <a:pPr lvl="1"/>
            <a:r>
              <a:rPr lang="en-GB" dirty="0" smtClean="0"/>
              <a:t>Add the value of the start signal as an extra term to the sum</a:t>
            </a:r>
          </a:p>
          <a:p>
            <a:pPr lvl="1"/>
            <a:r>
              <a:rPr lang="en-GB" dirty="0" smtClean="0"/>
              <a:t>Add a 16-bit wide unsigned integer signal to transfer the resulting sum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_copyright">
  <a:themeElements>
    <a:clrScheme name="IMEC">
      <a:dk1>
        <a:sysClr val="windowText" lastClr="000000"/>
      </a:dk1>
      <a:lt1>
        <a:sysClr val="window" lastClr="FFFFFF"/>
      </a:lt1>
      <a:dk2>
        <a:srgbClr val="58595B"/>
      </a:dk2>
      <a:lt2>
        <a:srgbClr val="939598"/>
      </a:lt2>
      <a:accent1>
        <a:srgbClr val="7F1C7D"/>
      </a:accent1>
      <a:accent2>
        <a:srgbClr val="143F90"/>
      </a:accent2>
      <a:accent3>
        <a:srgbClr val="0089CE"/>
      </a:accent3>
      <a:accent4>
        <a:srgbClr val="00A84F"/>
      </a:accent4>
      <a:accent5>
        <a:srgbClr val="ED1941"/>
      </a:accent5>
      <a:accent6>
        <a:srgbClr val="F06423"/>
      </a:accent6>
      <a:hlink>
        <a:srgbClr val="FFDD00"/>
      </a:hlink>
      <a:folHlink>
        <a:srgbClr val="A6CE39"/>
      </a:folHlink>
    </a:clrScheme>
    <a:fontScheme name="Zonnewend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600">
            <a:latin typeface="Gill Sans MT"/>
            <a:cs typeface="Gill Sans M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_Default Theme">
  <a:themeElements>
    <a:clrScheme name="Imec">
      <a:dk1>
        <a:sysClr val="windowText" lastClr="000000"/>
      </a:dk1>
      <a:lt1>
        <a:sysClr val="window" lastClr="FFFFFF"/>
      </a:lt1>
      <a:dk2>
        <a:srgbClr val="58595B"/>
      </a:dk2>
      <a:lt2>
        <a:srgbClr val="939598"/>
      </a:lt2>
      <a:accent1>
        <a:srgbClr val="7F1C7D"/>
      </a:accent1>
      <a:accent2>
        <a:srgbClr val="143F90"/>
      </a:accent2>
      <a:accent3>
        <a:srgbClr val="0089CE"/>
      </a:accent3>
      <a:accent4>
        <a:srgbClr val="00A84F"/>
      </a:accent4>
      <a:accent5>
        <a:srgbClr val="ED1941"/>
      </a:accent5>
      <a:accent6>
        <a:srgbClr val="F06423"/>
      </a:accent6>
      <a:hlink>
        <a:srgbClr val="FDB933"/>
      </a:hlink>
      <a:folHlink>
        <a:srgbClr val="D80B8C"/>
      </a:folHlink>
    </a:clrScheme>
    <a:fontScheme name="Zonnewend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Default Theme">
  <a:themeElements>
    <a:clrScheme name="Imec">
      <a:dk1>
        <a:sysClr val="windowText" lastClr="000000"/>
      </a:dk1>
      <a:lt1>
        <a:sysClr val="window" lastClr="FFFFFF"/>
      </a:lt1>
      <a:dk2>
        <a:srgbClr val="58595B"/>
      </a:dk2>
      <a:lt2>
        <a:srgbClr val="939598"/>
      </a:lt2>
      <a:accent1>
        <a:srgbClr val="7F1C7D"/>
      </a:accent1>
      <a:accent2>
        <a:srgbClr val="143F90"/>
      </a:accent2>
      <a:accent3>
        <a:srgbClr val="0089CE"/>
      </a:accent3>
      <a:accent4>
        <a:srgbClr val="00A84F"/>
      </a:accent4>
      <a:accent5>
        <a:srgbClr val="ED1941"/>
      </a:accent5>
      <a:accent6>
        <a:srgbClr val="F06423"/>
      </a:accent6>
      <a:hlink>
        <a:srgbClr val="FDB933"/>
      </a:hlink>
      <a:folHlink>
        <a:srgbClr val="D80B8C"/>
      </a:folHlink>
    </a:clrScheme>
    <a:fontScheme name="Zonnewend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5_Default Theme">
  <a:themeElements>
    <a:clrScheme name="Imec">
      <a:dk1>
        <a:sysClr val="windowText" lastClr="000000"/>
      </a:dk1>
      <a:lt1>
        <a:sysClr val="window" lastClr="FFFFFF"/>
      </a:lt1>
      <a:dk2>
        <a:srgbClr val="58595B"/>
      </a:dk2>
      <a:lt2>
        <a:srgbClr val="939598"/>
      </a:lt2>
      <a:accent1>
        <a:srgbClr val="7F1C7D"/>
      </a:accent1>
      <a:accent2>
        <a:srgbClr val="143F90"/>
      </a:accent2>
      <a:accent3>
        <a:srgbClr val="0089CE"/>
      </a:accent3>
      <a:accent4>
        <a:srgbClr val="00A84F"/>
      </a:accent4>
      <a:accent5>
        <a:srgbClr val="ED1941"/>
      </a:accent5>
      <a:accent6>
        <a:srgbClr val="F06423"/>
      </a:accent6>
      <a:hlink>
        <a:srgbClr val="FDB933"/>
      </a:hlink>
      <a:folHlink>
        <a:srgbClr val="D80B8C"/>
      </a:folHlink>
    </a:clrScheme>
    <a:fontScheme name="Zonnewend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Theme_copyright</Template>
  <TotalTime>14038</TotalTime>
  <Words>3633</Words>
  <Application>Microsoft Office PowerPoint</Application>
  <PresentationFormat>On-screen Show (4:3)</PresentationFormat>
  <Paragraphs>758</Paragraphs>
  <Slides>76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76</vt:i4>
      </vt:variant>
    </vt:vector>
  </HeadingPairs>
  <TitlesOfParts>
    <vt:vector size="88" baseType="lpstr">
      <vt:lpstr>ＭＳ Ｐゴシック</vt:lpstr>
      <vt:lpstr>Arial</vt:lpstr>
      <vt:lpstr>Arial Narrow</vt:lpstr>
      <vt:lpstr>Calibri</vt:lpstr>
      <vt:lpstr>Courier New</vt:lpstr>
      <vt:lpstr>Gill Sans MT</vt:lpstr>
      <vt:lpstr>Lucida Grande</vt:lpstr>
      <vt:lpstr>Wingdings</vt:lpstr>
      <vt:lpstr>Theme_copyright</vt:lpstr>
      <vt:lpstr>3_Default Theme</vt:lpstr>
      <vt:lpstr>4_Default Theme</vt:lpstr>
      <vt:lpstr>5_Default Theme</vt:lpstr>
      <vt:lpstr>Transaction level modelling</vt:lpstr>
      <vt:lpstr>Agenda</vt:lpstr>
      <vt:lpstr>Agenda</vt:lpstr>
      <vt:lpstr>Modelling two communicating blocks: HDL abstraction level</vt:lpstr>
      <vt:lpstr>Modelling two communicating blocks: HDL abstraction level</vt:lpstr>
      <vt:lpstr>Slave behaviour</vt:lpstr>
      <vt:lpstr>Master behaviour</vt:lpstr>
      <vt:lpstr>Implementation</vt:lpstr>
      <vt:lpstr>Hands-on : working with low level models  </vt:lpstr>
      <vt:lpstr>Structure of the examples</vt:lpstr>
      <vt:lpstr>Structure of the examples: Makefile</vt:lpstr>
      <vt:lpstr>Hands-on preparation</vt:lpstr>
      <vt:lpstr>Hands-on: possible implementation</vt:lpstr>
      <vt:lpstr>Too detailed for real world blocks and systems</vt:lpstr>
      <vt:lpstr>Implementation</vt:lpstr>
      <vt:lpstr>Problems with this modelling style</vt:lpstr>
      <vt:lpstr>Agenda</vt:lpstr>
      <vt:lpstr>Enter transaction level modelling</vt:lpstr>
      <vt:lpstr>TLM2 example system</vt:lpstr>
      <vt:lpstr>A TLM2 example : implementation</vt:lpstr>
      <vt:lpstr>Transaction level modelling: use cases</vt:lpstr>
      <vt:lpstr>Architectural exploration traditionally</vt:lpstr>
      <vt:lpstr>Architectural exploration with TLM </vt:lpstr>
      <vt:lpstr>Software development traditionally </vt:lpstr>
      <vt:lpstr>Software design using TLM</vt:lpstr>
      <vt:lpstr>Software development</vt:lpstr>
      <vt:lpstr>Different approaches to TLM </vt:lpstr>
      <vt:lpstr>Different approaches to TLM</vt:lpstr>
      <vt:lpstr>TLM2 in Synopsys</vt:lpstr>
      <vt:lpstr>Virtual Platform Characteristics</vt:lpstr>
      <vt:lpstr>Agenda</vt:lpstr>
      <vt:lpstr>Agenda</vt:lpstr>
      <vt:lpstr>SystemC terminology</vt:lpstr>
      <vt:lpstr>SystemC terminology (ctd)</vt:lpstr>
      <vt:lpstr>Terminology: example</vt:lpstr>
      <vt:lpstr>Example revisited</vt:lpstr>
      <vt:lpstr>TLM2 interfaces: the blocking transport interface template</vt:lpstr>
      <vt:lpstr>TLM2 Interfaces: the non-blocking transport interface templates</vt:lpstr>
      <vt:lpstr>TLM2 Interfaces: template arguments</vt:lpstr>
      <vt:lpstr>Other TLM2 interfaces</vt:lpstr>
      <vt:lpstr>Combined TLM2 interfaces</vt:lpstr>
      <vt:lpstr>Sockets</vt:lpstr>
      <vt:lpstr>Convenience sockets a.k.a simple sockets</vt:lpstr>
      <vt:lpstr>A target device</vt:lpstr>
      <vt:lpstr>An initiator device</vt:lpstr>
      <vt:lpstr>Generic Payload</vt:lpstr>
      <vt:lpstr>Coding styles</vt:lpstr>
      <vt:lpstr>Agenda</vt:lpstr>
      <vt:lpstr>Loosely timed coding style</vt:lpstr>
      <vt:lpstr>Loosely timed coding style</vt:lpstr>
      <vt:lpstr>Loosely timed coding style example</vt:lpstr>
      <vt:lpstr>Hands-on: a system in loosely timed coding style   </vt:lpstr>
      <vt:lpstr>Hands-on: possible implementation</vt:lpstr>
      <vt:lpstr>Agenda</vt:lpstr>
      <vt:lpstr>Agenda</vt:lpstr>
      <vt:lpstr>Approximately timed coding style</vt:lpstr>
      <vt:lpstr>Approximately timed coding style</vt:lpstr>
      <vt:lpstr>Approximately timed coding style: early termination</vt:lpstr>
      <vt:lpstr>Approximately timed coding style: pipelined transactions</vt:lpstr>
      <vt:lpstr>Combining approximately timed and loosely timed models</vt:lpstr>
      <vt:lpstr>Modelling an Approximately timed system</vt:lpstr>
      <vt:lpstr>Hands-on approximately timed coding style</vt:lpstr>
      <vt:lpstr>Hands-on: possible implementation</vt:lpstr>
      <vt:lpstr>Agenda</vt:lpstr>
      <vt:lpstr>Agenda</vt:lpstr>
      <vt:lpstr>Modelling interconnect</vt:lpstr>
      <vt:lpstr>An example bus model</vt:lpstr>
      <vt:lpstr>Architecture exploration</vt:lpstr>
      <vt:lpstr>Architecture exploration</vt:lpstr>
      <vt:lpstr>Architecture exploration hands-on</vt:lpstr>
      <vt:lpstr>Agenda</vt:lpstr>
      <vt:lpstr>A real system: a wireless baseband system</vt:lpstr>
      <vt:lpstr>Quantum keeper</vt:lpstr>
      <vt:lpstr>Payload event queue</vt:lpstr>
      <vt:lpstr>Payload event queue</vt:lpstr>
      <vt:lpstr>Additional resources</vt:lpstr>
    </vt:vector>
  </TitlesOfParts>
  <Company>IMEC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Miguel Glassee</dc:creator>
  <cp:lastModifiedBy>Glassee Miguel</cp:lastModifiedBy>
  <cp:revision>548</cp:revision>
  <dcterms:created xsi:type="dcterms:W3CDTF">2012-06-11T13:59:30Z</dcterms:created>
  <dcterms:modified xsi:type="dcterms:W3CDTF">2014-02-06T16:08:39Z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1598018747</vt:i4>
  </property>
  <property fmtid="{D5CDD505-2E9C-101B-9397-08002B2CF9AE}" pid="3" name="_NewReviewCycle">
    <vt:lpwstr/>
  </property>
  <property fmtid="{D5CDD505-2E9C-101B-9397-08002B2CF9AE}" pid="4" name="_EmailSubject">
    <vt:lpwstr>Powerpoint en Keynotes-templates: finale versies</vt:lpwstr>
  </property>
  <property fmtid="{D5CDD505-2E9C-101B-9397-08002B2CF9AE}" pid="5" name="_AuthorEmail">
    <vt:lpwstr>marentk@imec.be</vt:lpwstr>
  </property>
  <property fmtid="{D5CDD505-2E9C-101B-9397-08002B2CF9AE}" pid="6" name="_AuthorEmailDisplayName">
    <vt:lpwstr>Marent Katrien</vt:lpwstr>
  </property>
</Properties>
</file>